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8" autoAdjust="0"/>
    <p:restoredTop sz="94660"/>
  </p:normalViewPr>
  <p:slideViewPr>
    <p:cSldViewPr snapToGrid="0">
      <p:cViewPr varScale="1">
        <p:scale>
          <a:sx n="96" d="100"/>
          <a:sy n="96" d="100"/>
        </p:scale>
        <p:origin x="242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01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85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82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4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94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87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05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9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20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62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3CAD-CBD5-4C36-B563-F667B64275A7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8D27-009D-4572-B68A-4493A0634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3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6" y="1475869"/>
            <a:ext cx="6925831" cy="230399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88930" y="804798"/>
            <a:ext cx="6133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b="1" dirty="0">
                <a:solidFill>
                  <a:srgbClr val="373737"/>
                </a:solidFill>
                <a:latin typeface="Noto Sans Japanese"/>
              </a:rPr>
              <a:t>安心で選ぶ「おもいでばこ</a:t>
            </a:r>
            <a:r>
              <a:rPr lang="ja-JP" altLang="en-US" b="1" dirty="0" smtClean="0">
                <a:solidFill>
                  <a:srgbClr val="373737"/>
                </a:solidFill>
                <a:latin typeface="Noto Sans Japanese"/>
              </a:rPr>
              <a:t>」プレミアムモデル</a:t>
            </a:r>
            <a:endParaRPr lang="ja-JP" altLang="en-US" b="1" dirty="0">
              <a:solidFill>
                <a:srgbClr val="373737"/>
              </a:solidFill>
              <a:latin typeface="Noto Sans Japanese"/>
            </a:endParaRPr>
          </a:p>
          <a:p>
            <a:r>
              <a:rPr lang="ja-JP" altLang="en-US" dirty="0"/>
              <a:t/>
            </a:r>
            <a:br>
              <a:rPr lang="ja-JP" altLang="en-US" dirty="0"/>
            </a:b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22" y="4821137"/>
            <a:ext cx="3609145" cy="195925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58071" y="5271987"/>
            <a:ext cx="259069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ja-JP" sz="1600" b="1" dirty="0">
                <a:solidFill>
                  <a:srgbClr val="373737"/>
                </a:solidFill>
                <a:latin typeface="Noto Sans Japanese"/>
              </a:rPr>
              <a:t>3</a:t>
            </a:r>
            <a:r>
              <a:rPr lang="ja-JP" altLang="en-US" sz="1600" b="1" dirty="0">
                <a:solidFill>
                  <a:srgbClr val="373737"/>
                </a:solidFill>
                <a:latin typeface="Noto Sans Japanese"/>
              </a:rPr>
              <a:t>年の長期保証を</a:t>
            </a:r>
            <a:r>
              <a:rPr lang="ja-JP" altLang="en-US" sz="1600" b="1" dirty="0" smtClean="0">
                <a:solidFill>
                  <a:srgbClr val="373737"/>
                </a:solidFill>
                <a:latin typeface="Noto Sans Japanese"/>
              </a:rPr>
              <a:t>実現</a:t>
            </a:r>
            <a:endParaRPr lang="en-US" altLang="ja-JP" sz="1600" b="1" dirty="0" smtClean="0">
              <a:solidFill>
                <a:srgbClr val="373737"/>
              </a:solidFill>
              <a:latin typeface="Noto Sans Japanese"/>
            </a:endParaRPr>
          </a:p>
          <a:p>
            <a:pPr fontAlgn="base"/>
            <a:r>
              <a:rPr lang="ja-JP" altLang="en-US" sz="1100" b="1" dirty="0" smtClean="0">
                <a:solidFill>
                  <a:srgbClr val="373737"/>
                </a:solidFill>
                <a:latin typeface="Noto Sans Japanese"/>
              </a:rPr>
              <a:t>　</a:t>
            </a:r>
            <a:endParaRPr lang="en-US" altLang="ja-JP" sz="1100" b="1" dirty="0">
              <a:solidFill>
                <a:srgbClr val="373737"/>
              </a:solidFill>
              <a:latin typeface="Noto Sans Japanese"/>
            </a:endParaRPr>
          </a:p>
          <a:p>
            <a:pPr fontAlgn="base"/>
            <a:r>
              <a:rPr lang="ja-JP" altLang="en-US" sz="1000" dirty="0" smtClean="0">
                <a:solidFill>
                  <a:srgbClr val="373737"/>
                </a:solidFill>
                <a:latin typeface="Noto Sans Japanese"/>
              </a:rPr>
              <a:t>プレミアムモデル</a:t>
            </a:r>
            <a:r>
              <a:rPr lang="ja-JP" altLang="en-US" sz="1000" dirty="0">
                <a:solidFill>
                  <a:srgbClr val="373737"/>
                </a:solidFill>
                <a:latin typeface="Noto Sans Japanese"/>
              </a:rPr>
              <a:t>では、家族が安心して、いつでも大切な写真を見られるようするために</a:t>
            </a:r>
            <a:r>
              <a:rPr lang="ja-JP" altLang="en-US" sz="1000" dirty="0" smtClean="0">
                <a:solidFill>
                  <a:srgbClr val="373737"/>
                </a:solidFill>
                <a:latin typeface="Noto Sans Japanese"/>
              </a:rPr>
              <a:t>、</a:t>
            </a:r>
            <a:r>
              <a:rPr lang="ja-JP" altLang="en-US" sz="1000" dirty="0">
                <a:solidFill>
                  <a:srgbClr val="373737"/>
                </a:solidFill>
                <a:latin typeface="Noto Sans Japanese"/>
              </a:rPr>
              <a:t>信頼性</a:t>
            </a:r>
            <a:r>
              <a:rPr lang="ja-JP" altLang="en-US" sz="1000" dirty="0" smtClean="0">
                <a:solidFill>
                  <a:srgbClr val="373737"/>
                </a:solidFill>
                <a:latin typeface="Noto Sans Japanese"/>
              </a:rPr>
              <a:t>の高い</a:t>
            </a:r>
            <a:r>
              <a:rPr lang="en-US" altLang="ja-JP" sz="1000" dirty="0" smtClean="0">
                <a:solidFill>
                  <a:srgbClr val="373737"/>
                </a:solidFill>
                <a:latin typeface="Noto Sans Japanese"/>
              </a:rPr>
              <a:t>HDD</a:t>
            </a:r>
            <a:r>
              <a:rPr lang="ja-JP" altLang="en-US" sz="1000" dirty="0">
                <a:solidFill>
                  <a:srgbClr val="373737"/>
                </a:solidFill>
                <a:latin typeface="Noto Sans Japanese"/>
              </a:rPr>
              <a:t>と</a:t>
            </a:r>
            <a:r>
              <a:rPr lang="en-US" altLang="ja-JP" sz="1000" dirty="0">
                <a:solidFill>
                  <a:srgbClr val="373737"/>
                </a:solidFill>
                <a:latin typeface="Noto Sans Japanese"/>
              </a:rPr>
              <a:t>SSD</a:t>
            </a:r>
            <a:r>
              <a:rPr lang="ja-JP" altLang="en-US" sz="1000" dirty="0">
                <a:solidFill>
                  <a:srgbClr val="373737"/>
                </a:solidFill>
                <a:latin typeface="Noto Sans Japanese"/>
              </a:rPr>
              <a:t>の複合ドライブ「</a:t>
            </a:r>
            <a:r>
              <a:rPr lang="en-US" altLang="ja-JP" sz="1000" dirty="0">
                <a:solidFill>
                  <a:srgbClr val="373737"/>
                </a:solidFill>
                <a:latin typeface="Noto Sans Japanese"/>
              </a:rPr>
              <a:t>SSHD</a:t>
            </a:r>
            <a:r>
              <a:rPr lang="ja-JP" altLang="en-US" sz="1000" dirty="0">
                <a:solidFill>
                  <a:srgbClr val="373737"/>
                </a:solidFill>
                <a:latin typeface="Noto Sans Japanese"/>
              </a:rPr>
              <a:t>」を採用</a:t>
            </a:r>
            <a:r>
              <a:rPr lang="ja-JP" altLang="en-US" sz="1000" dirty="0" smtClean="0">
                <a:solidFill>
                  <a:srgbClr val="373737"/>
                </a:solidFill>
                <a:latin typeface="Noto Sans Japanese"/>
              </a:rPr>
              <a:t>。</a:t>
            </a:r>
            <a:r>
              <a:rPr lang="en-US" altLang="ja-JP" sz="1000" dirty="0" smtClean="0">
                <a:solidFill>
                  <a:srgbClr val="373737"/>
                </a:solidFill>
                <a:latin typeface="Noto Sans Japanese"/>
              </a:rPr>
              <a:t/>
            </a:r>
            <a:br>
              <a:rPr lang="en-US" altLang="ja-JP" sz="1000" dirty="0" smtClean="0">
                <a:solidFill>
                  <a:srgbClr val="373737"/>
                </a:solidFill>
                <a:latin typeface="Noto Sans Japanese"/>
              </a:rPr>
            </a:br>
            <a:r>
              <a:rPr lang="ja-JP" altLang="en-US" sz="1000" dirty="0" smtClean="0">
                <a:solidFill>
                  <a:srgbClr val="373737"/>
                </a:solidFill>
                <a:latin typeface="Noto Sans Japanese"/>
              </a:rPr>
              <a:t>これ</a:t>
            </a:r>
            <a:r>
              <a:rPr lang="ja-JP" altLang="en-US" sz="1000" dirty="0">
                <a:solidFill>
                  <a:srgbClr val="373737"/>
                </a:solidFill>
                <a:latin typeface="Noto Sans Japanese"/>
              </a:rPr>
              <a:t>により、通常モデルの</a:t>
            </a:r>
            <a:r>
              <a:rPr lang="en-US" altLang="ja-JP" sz="1000" dirty="0">
                <a:solidFill>
                  <a:srgbClr val="373737"/>
                </a:solidFill>
                <a:latin typeface="Noto Sans Japanese"/>
              </a:rPr>
              <a:t>1</a:t>
            </a:r>
            <a:r>
              <a:rPr lang="ja-JP" altLang="en-US" sz="1000" dirty="0">
                <a:solidFill>
                  <a:srgbClr val="373737"/>
                </a:solidFill>
                <a:latin typeface="Noto Sans Japanese"/>
              </a:rPr>
              <a:t>年保証よりも長い、</a:t>
            </a:r>
            <a:r>
              <a:rPr lang="en-US" altLang="ja-JP" sz="1000" dirty="0">
                <a:solidFill>
                  <a:srgbClr val="373737"/>
                </a:solidFill>
                <a:latin typeface="Noto Sans Japanese"/>
              </a:rPr>
              <a:t>3</a:t>
            </a:r>
            <a:r>
              <a:rPr lang="ja-JP" altLang="en-US" sz="1000" dirty="0">
                <a:solidFill>
                  <a:srgbClr val="373737"/>
                </a:solidFill>
                <a:latin typeface="Noto Sans Japanese"/>
              </a:rPr>
              <a:t>年の長期保証を実現しました。</a:t>
            </a:r>
            <a:endParaRPr lang="ja-JP" altLang="en-US" sz="1000" b="0" i="0" dirty="0">
              <a:solidFill>
                <a:srgbClr val="373737"/>
              </a:solidFill>
              <a:effectLst/>
              <a:latin typeface="Noto Sans Japanese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03770" y="3917720"/>
            <a:ext cx="50839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1100" b="1" dirty="0">
                <a:solidFill>
                  <a:srgbClr val="373737"/>
                </a:solidFill>
                <a:latin typeface="Noto Sans Japanese"/>
              </a:rPr>
              <a:t>デジタルフォトアルバム「おもいでばこ</a:t>
            </a:r>
            <a:r>
              <a:rPr lang="ja-JP" altLang="en-US" sz="1100" b="1" dirty="0" smtClean="0">
                <a:solidFill>
                  <a:srgbClr val="373737"/>
                </a:solidFill>
                <a:latin typeface="Noto Sans Japanese"/>
              </a:rPr>
              <a:t>」</a:t>
            </a:r>
            <a:r>
              <a:rPr lang="ja-JP" altLang="en-US" sz="1050" b="1" dirty="0" smtClean="0">
                <a:solidFill>
                  <a:srgbClr val="373737"/>
                </a:solidFill>
                <a:latin typeface="Noto Sans Japanese"/>
              </a:rPr>
              <a:t>プレミアムモデル</a:t>
            </a:r>
            <a:r>
              <a:rPr lang="en-US" altLang="ja-JP" sz="1050" b="1" dirty="0" smtClean="0">
                <a:solidFill>
                  <a:srgbClr val="373737"/>
                </a:solidFill>
                <a:latin typeface="Noto Sans Japanese"/>
              </a:rPr>
              <a:t> (</a:t>
            </a:r>
            <a:r>
              <a:rPr lang="ja-JP" altLang="en-US" sz="1050" b="1" dirty="0" smtClean="0">
                <a:solidFill>
                  <a:srgbClr val="373737"/>
                </a:solidFill>
                <a:latin typeface="Noto Sans Japanese"/>
              </a:rPr>
              <a:t>３年保証）</a:t>
            </a:r>
          </a:p>
          <a:p>
            <a:pPr fontAlgn="base"/>
            <a:r>
              <a:rPr lang="en-US" altLang="ja-JP" b="1" dirty="0" smtClean="0">
                <a:solidFill>
                  <a:srgbClr val="373737"/>
                </a:solidFill>
                <a:latin typeface="Noto Sans Japanese"/>
              </a:rPr>
              <a:t>PD-1000S-LX (2TB)</a:t>
            </a:r>
            <a:endParaRPr lang="en-US" altLang="ja-JP" sz="500" b="1" i="0" dirty="0">
              <a:solidFill>
                <a:srgbClr val="373737"/>
              </a:solidFill>
              <a:effectLst/>
              <a:latin typeface="Noto Sans Japanese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44" y="6400062"/>
            <a:ext cx="1675855" cy="36431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34" y="6403062"/>
            <a:ext cx="1662045" cy="36131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52674" y="4879597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DD72A3"/>
                </a:solidFill>
              </a:rPr>
              <a:t>プレミアムモデルのポイント</a:t>
            </a:r>
            <a:endParaRPr kumimoji="1" lang="ja-JP" altLang="en-US" sz="1400" b="1" dirty="0">
              <a:solidFill>
                <a:srgbClr val="DD72A3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6" y="7783675"/>
            <a:ext cx="1591574" cy="156265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35" y="7751694"/>
            <a:ext cx="1594372" cy="1565406"/>
          </a:xfrm>
          <a:prstGeom prst="rect">
            <a:avLst/>
          </a:prstGeom>
        </p:spPr>
      </p:pic>
      <p:pic>
        <p:nvPicPr>
          <p:cNvPr id="1024" name="図 10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56" y="7768704"/>
            <a:ext cx="1591574" cy="1565405"/>
          </a:xfrm>
          <a:prstGeom prst="rect">
            <a:avLst/>
          </a:prstGeom>
        </p:spPr>
      </p:pic>
      <p:pic>
        <p:nvPicPr>
          <p:cNvPr id="1026" name="図 10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93" y="7783675"/>
            <a:ext cx="1533424" cy="1533425"/>
          </a:xfrm>
          <a:prstGeom prst="rect">
            <a:avLst/>
          </a:prstGeom>
        </p:spPr>
      </p:pic>
      <p:sp>
        <p:nvSpPr>
          <p:cNvPr id="1030" name="テキスト ボックス 1029"/>
          <p:cNvSpPr txBox="1"/>
          <p:nvPr/>
        </p:nvSpPr>
        <p:spPr>
          <a:xfrm>
            <a:off x="227711" y="6985315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DD72A3"/>
                </a:solidFill>
              </a:rPr>
              <a:t>「おもいでばこ」共通の特長</a:t>
            </a:r>
            <a:endParaRPr kumimoji="1" lang="ja-JP" altLang="en-US" sz="1400" b="1" dirty="0">
              <a:solidFill>
                <a:srgbClr val="DD72A3"/>
              </a:solidFill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5" y="4677934"/>
            <a:ext cx="1723852" cy="133947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63" y="9602381"/>
            <a:ext cx="993914" cy="185573"/>
          </a:xfrm>
          <a:prstGeom prst="rect">
            <a:avLst/>
          </a:prstGeom>
        </p:spPr>
      </p:pic>
      <p:sp>
        <p:nvSpPr>
          <p:cNvPr id="1040" name="テキスト ボックス 1039"/>
          <p:cNvSpPr txBox="1"/>
          <p:nvPr/>
        </p:nvSpPr>
        <p:spPr>
          <a:xfrm>
            <a:off x="3073964" y="6772328"/>
            <a:ext cx="17171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/>
              <a:t>※</a:t>
            </a:r>
            <a:r>
              <a:rPr kumimoji="1" lang="ja-JP" altLang="en-US" sz="600" dirty="0" smtClean="0"/>
              <a:t>詳しくは当社</a:t>
            </a:r>
            <a:r>
              <a:rPr kumimoji="1" lang="en-US" altLang="ja-JP" sz="600" dirty="0" smtClean="0"/>
              <a:t>WEB</a:t>
            </a:r>
            <a:r>
              <a:rPr kumimoji="1" lang="ja-JP" altLang="en-US" sz="600" dirty="0" smtClean="0"/>
              <a:t>ページをご確認ください</a:t>
            </a:r>
            <a:endParaRPr kumimoji="1" lang="en-US" altLang="ja-JP" sz="600" dirty="0" smtClean="0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1" y="198627"/>
            <a:ext cx="514468" cy="514468"/>
          </a:xfrm>
          <a:prstGeom prst="rect">
            <a:avLst/>
          </a:prstGeom>
        </p:spPr>
      </p:pic>
      <p:sp>
        <p:nvSpPr>
          <p:cNvPr id="53" name="正方形/長方形 52"/>
          <p:cNvSpPr/>
          <p:nvPr/>
        </p:nvSpPr>
        <p:spPr>
          <a:xfrm>
            <a:off x="363285" y="7361621"/>
            <a:ext cx="5852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1600" b="1" dirty="0" smtClean="0">
                <a:solidFill>
                  <a:srgbClr val="373737"/>
                </a:solidFill>
                <a:latin typeface="Noto Sans Japanese"/>
              </a:rPr>
              <a:t>どっさりたまった写真・動画を全部おまかせ</a:t>
            </a:r>
            <a:endParaRPr lang="en-US" altLang="ja-JP" sz="1600" b="1" dirty="0" smtClean="0">
              <a:solidFill>
                <a:srgbClr val="373737"/>
              </a:solidFill>
              <a:latin typeface="Noto Sans Japanese"/>
            </a:endParaRPr>
          </a:p>
        </p:txBody>
      </p:sp>
    </p:spTree>
    <p:extLst>
      <p:ext uri="{BB962C8B-B14F-4D97-AF65-F5344CB8AC3E}">
        <p14:creationId xmlns:p14="http://schemas.microsoft.com/office/powerpoint/2010/main" val="24296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4" y="-3405"/>
            <a:ext cx="6858000" cy="2524089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65394" y="8055033"/>
            <a:ext cx="6523004" cy="1347207"/>
          </a:xfrm>
          <a:prstGeom prst="rect">
            <a:avLst/>
          </a:prstGeom>
          <a:noFill/>
          <a:ln w="25400">
            <a:solidFill>
              <a:srgbClr val="DD7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207452" y="2696422"/>
            <a:ext cx="463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1200" b="1" dirty="0">
                <a:solidFill>
                  <a:srgbClr val="373737"/>
                </a:solidFill>
                <a:latin typeface="Noto Sans Japanese"/>
              </a:rPr>
              <a:t>スマホやデジカメで撮った家族のおもいではちゃんと残したい。</a:t>
            </a:r>
            <a:br>
              <a:rPr lang="ja-JP" altLang="en-US" sz="1200" b="1" dirty="0">
                <a:solidFill>
                  <a:srgbClr val="373737"/>
                </a:solidFill>
                <a:latin typeface="Noto Sans Japanese"/>
              </a:rPr>
            </a:br>
            <a:r>
              <a:rPr lang="ja-JP" altLang="en-US" sz="1200" b="1" dirty="0">
                <a:solidFill>
                  <a:srgbClr val="373737"/>
                </a:solidFill>
                <a:latin typeface="Noto Sans Japanese"/>
              </a:rPr>
              <a:t>いつか片付けようと、そのままになっていませんか？</a:t>
            </a:r>
            <a:br>
              <a:rPr lang="ja-JP" altLang="en-US" sz="1200" b="1" dirty="0">
                <a:solidFill>
                  <a:srgbClr val="373737"/>
                </a:solidFill>
                <a:latin typeface="Noto Sans Japanese"/>
              </a:rPr>
            </a:br>
            <a:r>
              <a:rPr lang="ja-JP" altLang="en-US" sz="1200" b="1" dirty="0">
                <a:solidFill>
                  <a:srgbClr val="373737"/>
                </a:solidFill>
                <a:latin typeface="Noto Sans Japanese"/>
              </a:rPr>
              <a:t>「おもいでばこ」があれば、いつかの整理は”今”片付きます</a:t>
            </a:r>
            <a:r>
              <a:rPr lang="ja-JP" altLang="en-US" sz="1200" b="1" dirty="0" smtClean="0">
                <a:solidFill>
                  <a:srgbClr val="373737"/>
                </a:solidFill>
                <a:latin typeface="Noto Sans Japanese"/>
              </a:rPr>
              <a:t>。</a:t>
            </a:r>
            <a:endParaRPr lang="ja-JP" altLang="en-US" sz="12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165394" y="3446752"/>
            <a:ext cx="6224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ja-JP" altLang="en-US" b="1" i="0" dirty="0">
              <a:solidFill>
                <a:srgbClr val="DB6B9E"/>
              </a:solidFill>
              <a:effectLst/>
              <a:latin typeface="Noto Sans Japanese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9679" y="3411543"/>
            <a:ext cx="66920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1700" b="1" dirty="0">
                <a:solidFill>
                  <a:srgbClr val="DB6B9E"/>
                </a:solidFill>
                <a:latin typeface="Noto Sans Japanese"/>
              </a:rPr>
              <a:t>スマホやパソコンの写真</a:t>
            </a:r>
            <a:r>
              <a:rPr lang="ja-JP" altLang="en-US" sz="1700" b="1" dirty="0" smtClean="0">
                <a:solidFill>
                  <a:srgbClr val="DB6B9E"/>
                </a:solidFill>
                <a:latin typeface="Noto Sans Japanese"/>
              </a:rPr>
              <a:t>保存</a:t>
            </a:r>
            <a:r>
              <a:rPr lang="ja-JP" altLang="en-US" sz="1700" b="1" dirty="0">
                <a:solidFill>
                  <a:srgbClr val="DB6B9E"/>
                </a:solidFill>
                <a:latin typeface="Noto Sans Japanese"/>
              </a:rPr>
              <a:t>、</a:t>
            </a:r>
            <a:r>
              <a:rPr lang="ja-JP" altLang="en-US" sz="1700" b="1" dirty="0" smtClean="0">
                <a:solidFill>
                  <a:srgbClr val="DB6B9E"/>
                </a:solidFill>
                <a:latin typeface="Noto Sans Japanese"/>
              </a:rPr>
              <a:t>うまく</a:t>
            </a:r>
            <a:r>
              <a:rPr lang="ja-JP" altLang="en-US" sz="1700" b="1" dirty="0">
                <a:solidFill>
                  <a:srgbClr val="DB6B9E"/>
                </a:solidFill>
                <a:latin typeface="Noto Sans Japanese"/>
              </a:rPr>
              <a:t>いかなかった悩みが解決</a:t>
            </a:r>
            <a:endParaRPr lang="ja-JP" altLang="en-US" sz="1700" b="1" i="0" dirty="0">
              <a:solidFill>
                <a:srgbClr val="DB6B9E"/>
              </a:solidFill>
              <a:effectLst/>
              <a:latin typeface="Noto Sans Japanese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5" y="3965627"/>
            <a:ext cx="1667996" cy="81017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5" y="5005736"/>
            <a:ext cx="1667996" cy="81017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5" y="6026697"/>
            <a:ext cx="1667996" cy="81017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1" y="7075119"/>
            <a:ext cx="1667996" cy="81017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185206" y="4002808"/>
            <a:ext cx="43618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スマホの機種変更も</a:t>
            </a:r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安心</a:t>
            </a:r>
            <a: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ja-JP" altLang="en-US" sz="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スマホで撮った写真は「おもいでばこ」に保存、スマホの機種変時も、新しいスマホにアプリをインストールするだけで、今まで通り写真を楽しめます。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190765" y="5022849"/>
            <a:ext cx="428429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形にして</a:t>
            </a:r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引き継げる</a:t>
            </a:r>
            <a: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/>
            </a:r>
            <a:b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</a:br>
            <a:r>
              <a:rPr lang="ja-JP" altLang="en-US" sz="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　</a:t>
            </a:r>
            <a:endParaRPr lang="ja-JP" altLang="en-US" sz="200" b="1" dirty="0">
              <a:solidFill>
                <a:schemeClr val="tx1">
                  <a:lumMod val="65000"/>
                  <a:lumOff val="35000"/>
                </a:schemeClr>
              </a:solidFill>
              <a:latin typeface="Noto Sans Japanese"/>
            </a:endParaRPr>
          </a:p>
          <a:p>
            <a:pPr fontAlgn="base"/>
            <a:r>
              <a:rPr lang="ja-JP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記念日や、子供の成長記録も、「おもいでばこ」なら、カレンダー上に自動で整理。整理した写真をいつでも選んで見返せるから、プリントして残すことも楽しめます。</a:t>
            </a:r>
            <a:endParaRPr lang="ja-JP" altLang="en-US" sz="105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oto Sans Japanese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85206" y="6064201"/>
            <a:ext cx="42510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写真・動画がどんどん</a:t>
            </a:r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撮れる</a:t>
            </a:r>
            <a: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/>
            </a:r>
            <a:b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</a:br>
            <a:r>
              <a:rPr lang="ja-JP" altLang="en-US" sz="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　</a:t>
            </a:r>
            <a:endParaRPr lang="ja-JP" altLang="en-US" sz="200" b="1" dirty="0">
              <a:solidFill>
                <a:schemeClr val="tx1">
                  <a:lumMod val="65000"/>
                  <a:lumOff val="35000"/>
                </a:schemeClr>
              </a:solidFill>
              <a:latin typeface="Noto Sans Japanese"/>
            </a:endParaRPr>
          </a:p>
          <a:p>
            <a:pPr fontAlgn="base"/>
            <a:r>
              <a:rPr lang="ja-JP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「おもいでばこ」のハードディスクには、最大</a:t>
            </a:r>
            <a:r>
              <a:rPr lang="en-US" altLang="ja-JP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40</a:t>
            </a:r>
            <a:r>
              <a:rPr lang="ja-JP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万枚の写真を保存可能。誰でも簡単に操作・保存できるので、スマホやカメラの容量を気にせず撮影を楽しめます。</a:t>
            </a:r>
            <a:endParaRPr lang="ja-JP" altLang="en-US" sz="105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oto Sans Japanes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47548" y="8973944"/>
            <a:ext cx="12758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700" b="1" dirty="0"/>
              <a:t>一般社団法人写真整理協会 </a:t>
            </a:r>
            <a:endParaRPr lang="en-US" altLang="ja-JP" sz="700" b="1" dirty="0" smtClean="0"/>
          </a:p>
          <a:p>
            <a:pPr algn="ctr" fontAlgn="base"/>
            <a:r>
              <a:rPr lang="ja-JP" altLang="en-US" sz="700" b="1" dirty="0" smtClean="0"/>
              <a:t>写真</a:t>
            </a:r>
            <a:r>
              <a:rPr lang="ja-JP" altLang="en-US" sz="700" b="1" dirty="0"/>
              <a:t>整理</a:t>
            </a:r>
            <a:r>
              <a:rPr lang="ja-JP" altLang="en-US" sz="700" b="1" dirty="0" smtClean="0"/>
              <a:t>アドバイザー</a:t>
            </a:r>
            <a:r>
              <a:rPr lang="en-US" altLang="ja-JP" sz="700" b="1" dirty="0"/>
              <a:t> </a:t>
            </a:r>
            <a:r>
              <a:rPr lang="en-US" altLang="ja-JP" sz="700" b="1" dirty="0" smtClean="0"/>
              <a:t> </a:t>
            </a:r>
          </a:p>
          <a:p>
            <a:pPr algn="ctr" fontAlgn="base"/>
            <a:r>
              <a:rPr lang="ja-JP" altLang="en-US" sz="700" b="1" dirty="0" smtClean="0"/>
              <a:t>浅川 純子さま</a:t>
            </a:r>
            <a:endParaRPr lang="ja-JP" altLang="en-US" sz="3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oto Sans Japanese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" y="8129581"/>
            <a:ext cx="813386" cy="813386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1725377" y="8491133"/>
            <a:ext cx="49399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900" dirty="0"/>
              <a:t>スマホに撮りっぱなしの写真、パソコン、CD/DVD、SDカードやUSBメモリ、デジカメに入ったままの写真など、デジタル写真の整理が困難を極めています。けれど「おもいでばこ」があれば、パソコンの使えないママや、スマホを持たないこどもたち、ITが苦手なシニアの方も、簡単に写真を楽しむことができます。「おもいでばこ」は、大きな課題を丸ごと解決してくれる、デジタル写真整理のプロです。専門家として、自信を持っておすすめします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177645" y="7061987"/>
            <a:ext cx="425865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家族がいつでも</a:t>
            </a:r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楽しめる</a:t>
            </a:r>
            <a: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/>
            </a:r>
            <a:b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</a:br>
            <a:r>
              <a:rPr lang="ja-JP" altLang="en-US" sz="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　</a:t>
            </a:r>
            <a:endParaRPr lang="ja-JP" altLang="en-US" sz="200" b="1" dirty="0">
              <a:solidFill>
                <a:schemeClr val="tx1">
                  <a:lumMod val="65000"/>
                  <a:lumOff val="35000"/>
                </a:schemeClr>
              </a:solidFill>
              <a:latin typeface="Noto Sans Japanese"/>
            </a:endParaRPr>
          </a:p>
          <a:p>
            <a:pPr fontAlgn="base"/>
            <a:r>
              <a:rPr lang="ja-JP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Japanese"/>
              </a:rPr>
              <a:t>家族がそれぞれパソコンやスマホに保存した写真も「おもいでばこ」に見せたい写真を集められます。家族みんながお互いの写真を楽しめます。</a:t>
            </a:r>
            <a:endParaRPr lang="ja-JP" altLang="en-US" sz="105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oto Sans Japanese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744208" y="8141180"/>
            <a:ext cx="49211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1700" b="1" dirty="0">
                <a:solidFill>
                  <a:srgbClr val="DB6B9E"/>
                </a:solidFill>
                <a:latin typeface="Noto Sans Japanese"/>
              </a:rPr>
              <a:t>整理のプロもおすすめする「おもいでばこ」</a:t>
            </a:r>
            <a:endParaRPr lang="ja-JP" altLang="en-US" sz="1700" b="1" i="0" dirty="0">
              <a:solidFill>
                <a:srgbClr val="DB6B9E"/>
              </a:solidFill>
              <a:effectLst/>
              <a:latin typeface="Noto Sans Japanese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23021" y="849078"/>
            <a:ext cx="637197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apanese"/>
              </a:rPr>
              <a:t>「いつかやろう」と思っていた写真・動画の整理。</a:t>
            </a:r>
            <a:br>
              <a:rPr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apanese"/>
              </a:rPr>
            </a:br>
            <a:r>
              <a:rPr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apanese"/>
              </a:rPr>
              <a:t>その悩みが“今”片付きます</a:t>
            </a:r>
            <a:r>
              <a:rPr lang="ja-JP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apanese"/>
              </a:rPr>
              <a:t>。</a:t>
            </a:r>
            <a:endParaRPr lang="en-US" altLang="ja-JP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Japanese"/>
            </a:endParaRPr>
          </a:p>
          <a:p>
            <a:pPr algn="ctr" fontAlgn="base"/>
            <a:endParaRPr lang="ja-JP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Japanese"/>
            </a:endParaRPr>
          </a:p>
          <a:p>
            <a:pPr algn="ctr" fontAlgn="base"/>
            <a:r>
              <a:rPr lang="ja-JP" alt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スマホもデジカメも。みんなで使えて、整理は自動</a:t>
            </a:r>
            <a:endParaRPr lang="ja-JP" altLang="en-US" sz="15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63" y="9602381"/>
            <a:ext cx="993914" cy="18557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1" y="198627"/>
            <a:ext cx="514468" cy="51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249</Words>
  <Application>Microsoft Office PowerPoint</Application>
  <PresentationFormat>A4 210 x 297 mm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HGSｺﾞｼｯｸE</vt:lpstr>
      <vt:lpstr>Noto Sans Japanese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株式会社バッファロー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根本 将幸</dc:creator>
  <cp:lastModifiedBy>根本 将幸</cp:lastModifiedBy>
  <cp:revision>24</cp:revision>
  <cp:lastPrinted>2019-04-08T09:56:40Z</cp:lastPrinted>
  <dcterms:created xsi:type="dcterms:W3CDTF">2019-04-08T06:01:13Z</dcterms:created>
  <dcterms:modified xsi:type="dcterms:W3CDTF">2019-04-08T09:57:32Z</dcterms:modified>
</cp:coreProperties>
</file>