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88" r:id="rId17"/>
    <p:sldId id="289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5" r:id="rId30"/>
    <p:sldId id="287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浅川 純子" initials="浅川" lastIdx="2" clrIdx="0">
    <p:extLst>
      <p:ext uri="{19B8F6BF-5375-455C-9EA6-DF929625EA0E}">
        <p15:presenceInfo xmlns:p15="http://schemas.microsoft.com/office/powerpoint/2012/main" userId="37b7d248848ac0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/>
  </p:normalViewPr>
  <p:slideViewPr>
    <p:cSldViewPr snapToGrid="0">
      <p:cViewPr varScale="1">
        <p:scale>
          <a:sx n="51" d="100"/>
          <a:sy n="51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FFDFE-46A0-44F5-800F-073B0568C826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4295A-FE95-4B77-8231-37D6DDE389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65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0" dirty="0" smtClean="0">
                <a:latin typeface="+mn-ea"/>
              </a:rPr>
              <a:t>終活についてもっとも興味のある内容が不要なモノの整理・処分</a:t>
            </a:r>
            <a:r>
              <a:rPr lang="en-US" altLang="ja-JP" b="0" dirty="0" smtClean="0">
                <a:latin typeface="+mn-ea"/>
              </a:rPr>
              <a:t>73.9</a:t>
            </a:r>
            <a:r>
              <a:rPr lang="ja-JP" altLang="en-US" b="0" dirty="0" smtClean="0">
                <a:latin typeface="+mn-ea"/>
              </a:rPr>
              <a:t>％</a:t>
            </a:r>
            <a:endParaRPr lang="en-US" altLang="ja-JP" b="0" dirty="0" smtClean="0">
              <a:latin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0" dirty="0" smtClean="0">
                <a:latin typeface="+mn-ea"/>
              </a:rPr>
              <a:t>遺族が処理に困る遺品の第１位が写真</a:t>
            </a:r>
            <a:endParaRPr lang="en-US" altLang="ja-JP" b="0" dirty="0" smtClean="0">
              <a:latin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0" dirty="0" smtClean="0">
              <a:latin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 smtClean="0"/>
              <a:t>断＝入ってくる要らない物を断つ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捨＝家にずっとある要らない物を捨てる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sz="1200" dirty="0" smtClean="0"/>
              <a:t>離＝物への執着から離れる</a:t>
            </a:r>
            <a:endParaRPr lang="en-US" altLang="ja-JP" sz="1200" b="1" dirty="0" smtClean="0">
              <a:latin typeface="+mn-ea"/>
            </a:endParaRP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親家片（おやかた）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親の家の片づけが心の負担に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歴史的資源、回想法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B9B7-3895-4C0D-8CF5-444A15C7869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19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B9B7-3895-4C0D-8CF5-444A15C7869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366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B9B7-3895-4C0D-8CF5-444A15C7869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10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B9B7-3895-4C0D-8CF5-444A15C7869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93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6EBF-227C-4DE1-9025-A445738D08B1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A0B6-0B8D-4ACF-B964-2A3065BD4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56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6EBF-227C-4DE1-9025-A445738D08B1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A0B6-0B8D-4ACF-B964-2A3065BD4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60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6EBF-227C-4DE1-9025-A445738D08B1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A0B6-0B8D-4ACF-B964-2A3065BD4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5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6EBF-227C-4DE1-9025-A445738D08B1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A0B6-0B8D-4ACF-B964-2A3065BD4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09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6EBF-227C-4DE1-9025-A445738D08B1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A0B6-0B8D-4ACF-B964-2A3065BD4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84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6EBF-227C-4DE1-9025-A445738D08B1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A0B6-0B8D-4ACF-B964-2A3065BD4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8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6EBF-227C-4DE1-9025-A445738D08B1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A0B6-0B8D-4ACF-B964-2A3065BD4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50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6EBF-227C-4DE1-9025-A445738D08B1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A0B6-0B8D-4ACF-B964-2A3065BD4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7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6EBF-227C-4DE1-9025-A445738D08B1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A0B6-0B8D-4ACF-B964-2A3065BD4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49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6EBF-227C-4DE1-9025-A445738D08B1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A0B6-0B8D-4ACF-B964-2A3065BD4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56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6EBF-227C-4DE1-9025-A445738D08B1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A0B6-0B8D-4ACF-B964-2A3065BD4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23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6EBF-227C-4DE1-9025-A445738D08B1}" type="datetimeFigureOut">
              <a:rPr kumimoji="1" lang="ja-JP" altLang="en-US" smtClean="0"/>
              <a:t>2019/5/2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9A0B6-0B8D-4ACF-B964-2A3065BD40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81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2000" y="1865313"/>
            <a:ext cx="7772400" cy="238760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dirty="0" smtClean="0"/>
              <a:t>スマホやタブレットで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写真</a:t>
            </a:r>
            <a:r>
              <a:rPr lang="ja-JP" altLang="en-US" dirty="0" smtClean="0"/>
              <a:t>の</a:t>
            </a:r>
            <a:r>
              <a:rPr lang="ja-JP" altLang="en-US" dirty="0"/>
              <a:t>整理法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学ぼう！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53879" y="4914900"/>
            <a:ext cx="4617211" cy="1371600"/>
          </a:xfrm>
        </p:spPr>
        <p:txBody>
          <a:bodyPr>
            <a:noAutofit/>
          </a:bodyPr>
          <a:lstStyle/>
          <a:p>
            <a:pPr algn="r"/>
            <a:r>
              <a:rPr kumimoji="1" lang="ja-JP" altLang="en-US" sz="3600" dirty="0" smtClean="0"/>
              <a:t>写真</a:t>
            </a:r>
            <a:r>
              <a:rPr kumimoji="1" lang="ja-JP" altLang="en-US" sz="3600" dirty="0" smtClean="0"/>
              <a:t>整理アドバイザー</a:t>
            </a:r>
            <a:endParaRPr kumimoji="1" lang="en-US" altLang="ja-JP" sz="3600" dirty="0" smtClean="0"/>
          </a:p>
          <a:p>
            <a:pPr algn="r"/>
            <a:r>
              <a:rPr kumimoji="1" lang="ja-JP" altLang="en-US" sz="4000" dirty="0" smtClean="0"/>
              <a:t>●●　●●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8679" y="558216"/>
            <a:ext cx="481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3399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今日から実践！</a:t>
            </a:r>
            <a:endParaRPr kumimoji="1" lang="ja-JP" altLang="en-US" sz="4000" dirty="0">
              <a:solidFill>
                <a:srgbClr val="FF3399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678329" y="3657600"/>
            <a:ext cx="2614333" cy="239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/>
              <a:t>写真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7027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 smtClean="0"/>
              <a:t>写真の整理前</a:t>
            </a:r>
            <a:endParaRPr kumimoji="1" lang="ja-JP" altLang="en-US" sz="5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48AB-204F-4ECC-B336-9D63C400F5D7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029" name="Picture 5" descr="F:\★写真整理授業風景\発表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6" y="2204864"/>
            <a:ext cx="3936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写真素材\写真整理アドバイザー用\IMG_2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57" y="2204864"/>
            <a:ext cx="3935999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1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スキャナーでデジタル化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2095500"/>
            <a:ext cx="6696744" cy="4141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/>
              <a:t>コンパクトに日常使い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en-US" altLang="ja-JP" sz="4000" dirty="0"/>
              <a:t>	</a:t>
            </a:r>
            <a:r>
              <a:rPr lang="en-US" altLang="ja-JP" sz="4000" dirty="0" err="1" smtClean="0"/>
              <a:t>ScanSnap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iX100</a:t>
            </a:r>
          </a:p>
          <a:p>
            <a:pPr marL="0" indent="0">
              <a:buNone/>
            </a:pPr>
            <a:endParaRPr lang="en-US" altLang="ja-JP" sz="4000" dirty="0" smtClean="0"/>
          </a:p>
          <a:p>
            <a:pPr marL="0" indent="0">
              <a:buNone/>
            </a:pPr>
            <a:r>
              <a:rPr lang="en-US" altLang="ja-JP" sz="4000" dirty="0" smtClean="0"/>
              <a:t>iPhone</a:t>
            </a:r>
            <a:r>
              <a:rPr lang="ja-JP" altLang="en-US" sz="4000" dirty="0" smtClean="0"/>
              <a:t>ユーザーなら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en-US" altLang="ja-JP" sz="4000" dirty="0"/>
              <a:t>	</a:t>
            </a:r>
            <a:r>
              <a:rPr lang="en-US" altLang="ja-JP" sz="4000" dirty="0" err="1" smtClean="0"/>
              <a:t>Omoidori</a:t>
            </a:r>
            <a:endParaRPr lang="en-US" altLang="ja-JP" sz="4000" dirty="0" smtClean="0"/>
          </a:p>
        </p:txBody>
      </p:sp>
      <p:pic>
        <p:nvPicPr>
          <p:cNvPr id="6" name="図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95" y="1712359"/>
            <a:ext cx="2446490" cy="1784598"/>
          </a:xfrm>
          <a:prstGeom prst="rect">
            <a:avLst/>
          </a:prstGeom>
        </p:spPr>
      </p:pic>
      <p:pic>
        <p:nvPicPr>
          <p:cNvPr id="8" name="図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95" y="3644317"/>
            <a:ext cx="2305187" cy="2445633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E18-3295-4795-9EE0-E1452B703D6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97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 smtClean="0"/>
              <a:t>デジタル化してスマホへ</a:t>
            </a:r>
            <a:endParaRPr kumimoji="1" lang="ja-JP" altLang="en-US" sz="5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48AB-204F-4ECC-B336-9D63C400F5D7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2050" name="Picture 2" descr="F:\★写真整理授業風景\発表\IMG_20151015_115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5" y="2353279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写真素材\写真整理アドバイザー用\IMG_07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32455"/>
            <a:ext cx="3401456" cy="45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 smtClean="0"/>
              <a:t>上手にデジタル化するコツ</a:t>
            </a:r>
            <a:endParaRPr kumimoji="1" lang="ja-JP" altLang="en-US" sz="5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48AB-204F-4ECC-B336-9D63C400F5D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2266950"/>
            <a:ext cx="6678116" cy="3970361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紙の時点で</a:t>
            </a:r>
            <a:r>
              <a:rPr lang="ja-JP" altLang="en-US" sz="4800" dirty="0" smtClean="0"/>
              <a:t>、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800" dirty="0" smtClean="0"/>
              <a:t>時系列</a:t>
            </a:r>
            <a:r>
              <a:rPr lang="ja-JP" altLang="en-US" sz="4800" dirty="0" smtClean="0"/>
              <a:t>に並べておく</a:t>
            </a:r>
            <a:endParaRPr lang="en-US" altLang="ja-JP" sz="4800" dirty="0" smtClean="0"/>
          </a:p>
          <a:p>
            <a:endParaRPr lang="en-US" altLang="ja-JP" sz="4800" dirty="0"/>
          </a:p>
          <a:p>
            <a:r>
              <a:rPr lang="ja-JP" altLang="en-US" sz="4800" dirty="0" smtClean="0"/>
              <a:t>古い順にデジタル化</a:t>
            </a:r>
            <a:endParaRPr lang="en-US" altLang="ja-JP" sz="4800" dirty="0" smtClean="0"/>
          </a:p>
        </p:txBody>
      </p:sp>
    </p:spTree>
    <p:extLst>
      <p:ext uri="{BB962C8B-B14F-4D97-AF65-F5344CB8AC3E}">
        <p14:creationId xmlns:p14="http://schemas.microsoft.com/office/powerpoint/2010/main" val="258589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96440" y="2420888"/>
            <a:ext cx="77724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dirty="0" smtClean="0"/>
              <a:t>デジタル写真編</a:t>
            </a:r>
            <a:endParaRPr lang="ja-JP" altLang="en-US" sz="7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E18-3295-4795-9EE0-E1452B703D6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865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8700" y="422277"/>
            <a:ext cx="5581650" cy="1082673"/>
          </a:xfrm>
        </p:spPr>
        <p:txBody>
          <a:bodyPr>
            <a:noAutofit/>
          </a:bodyPr>
          <a:lstStyle/>
          <a:p>
            <a:r>
              <a:rPr lang="ja-JP" altLang="en-US" sz="5400" dirty="0" smtClean="0"/>
              <a:t>クイズ　第</a:t>
            </a:r>
            <a:r>
              <a:rPr lang="en-US" altLang="ja-JP" sz="5400" dirty="0" smtClean="0"/>
              <a:t>1</a:t>
            </a:r>
            <a:r>
              <a:rPr lang="ja-JP" altLang="en-US" sz="5400" dirty="0" smtClean="0"/>
              <a:t>問</a:t>
            </a:r>
            <a:endParaRPr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8700" y="1790701"/>
            <a:ext cx="6629400" cy="4362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/>
              <a:t>あなたの</a:t>
            </a:r>
            <a:r>
              <a:rPr lang="ja-JP" altLang="en-US" sz="4000" dirty="0" smtClean="0"/>
              <a:t>スマホ</a:t>
            </a:r>
            <a:r>
              <a:rPr kumimoji="1" lang="ja-JP" altLang="en-US" sz="4000" dirty="0" smtClean="0"/>
              <a:t>に</a:t>
            </a:r>
            <a:r>
              <a:rPr lang="ja-JP" altLang="en-US" sz="4000" dirty="0" smtClean="0"/>
              <a:t>は、</a:t>
            </a:r>
            <a:endParaRPr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写真が何枚ありますか？</a:t>
            </a:r>
            <a:endParaRPr kumimoji="1" lang="en-US" altLang="ja-JP" sz="4000" dirty="0" smtClean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742950" indent="-742950">
              <a:buFont typeface="+mj-ea"/>
              <a:buAutoNum type="circleNumDbPlain"/>
            </a:pPr>
            <a:r>
              <a:rPr lang="en-US" altLang="ja-JP" sz="4000" dirty="0" smtClean="0"/>
              <a:t>1000</a:t>
            </a:r>
            <a:r>
              <a:rPr lang="ja-JP" altLang="en-US" sz="4000" dirty="0"/>
              <a:t>枚</a:t>
            </a:r>
            <a:r>
              <a:rPr lang="ja-JP" altLang="en-US" sz="4000" dirty="0" smtClean="0"/>
              <a:t>以内</a:t>
            </a:r>
            <a:endParaRPr lang="en-US" altLang="ja-JP" sz="4000" dirty="0" smtClean="0"/>
          </a:p>
          <a:p>
            <a:pPr marL="742950" indent="-742950">
              <a:buFont typeface="+mj-ea"/>
              <a:buAutoNum type="circleNumDbPlain"/>
            </a:pPr>
            <a:r>
              <a:rPr lang="en-US" altLang="ja-JP" sz="4000" dirty="0" smtClean="0"/>
              <a:t>5000</a:t>
            </a:r>
            <a:r>
              <a:rPr lang="ja-JP" altLang="en-US" sz="4000" dirty="0"/>
              <a:t>枚</a:t>
            </a:r>
            <a:r>
              <a:rPr lang="ja-JP" altLang="en-US" sz="4000" dirty="0" smtClean="0"/>
              <a:t>ぐらい</a:t>
            </a:r>
            <a:endParaRPr lang="en-US" altLang="ja-JP" sz="4000" dirty="0" smtClean="0"/>
          </a:p>
          <a:p>
            <a:pPr marL="742950" indent="-742950">
              <a:buFont typeface="+mj-ea"/>
              <a:buAutoNum type="circleNumDbPlain"/>
            </a:pPr>
            <a:r>
              <a:rPr lang="en-US" altLang="ja-JP" sz="4000" dirty="0" smtClean="0"/>
              <a:t>10000</a:t>
            </a:r>
            <a:r>
              <a:rPr lang="ja-JP" altLang="en-US" sz="4000" dirty="0"/>
              <a:t>枚以上</a:t>
            </a:r>
            <a:endParaRPr lang="en-US" altLang="ja-JP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1304948"/>
            <a:ext cx="2419052" cy="22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8700" y="422277"/>
            <a:ext cx="5581650" cy="1082673"/>
          </a:xfrm>
        </p:spPr>
        <p:txBody>
          <a:bodyPr>
            <a:noAutofit/>
          </a:bodyPr>
          <a:lstStyle/>
          <a:p>
            <a:r>
              <a:rPr lang="ja-JP" altLang="en-US" sz="5400" dirty="0" smtClean="0"/>
              <a:t>クイズ　</a:t>
            </a:r>
            <a:r>
              <a:rPr lang="ja-JP" altLang="en-US" sz="4800" dirty="0" smtClean="0"/>
              <a:t>第２問</a:t>
            </a:r>
            <a:endParaRPr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8700" y="1790701"/>
            <a:ext cx="6629400" cy="4362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写真</a:t>
            </a:r>
            <a:r>
              <a:rPr lang="ja-JP" altLang="en-US" sz="4000" dirty="0" smtClean="0"/>
              <a:t>はどこに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保存されて</a:t>
            </a:r>
            <a:r>
              <a:rPr lang="ja-JP" altLang="en-US" sz="4000" dirty="0"/>
              <a:t>いますか？</a:t>
            </a: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742950" indent="-742950">
              <a:buFont typeface="+mj-ea"/>
              <a:buAutoNum type="circleNumDbPlain"/>
            </a:pPr>
            <a:r>
              <a:rPr lang="ja-JP" altLang="en-US" sz="4000" dirty="0" smtClean="0"/>
              <a:t>本体</a:t>
            </a:r>
            <a:endParaRPr lang="en-US" altLang="ja-JP" sz="4000" dirty="0" smtClean="0"/>
          </a:p>
          <a:p>
            <a:pPr marL="742950" indent="-742950">
              <a:buFont typeface="+mj-ea"/>
              <a:buAutoNum type="circleNumDbPlain"/>
            </a:pPr>
            <a:r>
              <a:rPr lang="ja-JP" altLang="en-US" sz="4000" dirty="0" smtClean="0"/>
              <a:t>クラウド</a:t>
            </a:r>
            <a:endParaRPr lang="en-US" altLang="ja-JP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1304948"/>
            <a:ext cx="2419052" cy="22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8700" y="422277"/>
            <a:ext cx="5581650" cy="1082673"/>
          </a:xfrm>
        </p:spPr>
        <p:txBody>
          <a:bodyPr>
            <a:noAutofit/>
          </a:bodyPr>
          <a:lstStyle/>
          <a:p>
            <a:r>
              <a:rPr lang="ja-JP" altLang="en-US" sz="5400" dirty="0" smtClean="0"/>
              <a:t>クイズ　</a:t>
            </a:r>
            <a:r>
              <a:rPr lang="ja-JP" altLang="en-US" sz="4800" dirty="0" smtClean="0"/>
              <a:t>第３問</a:t>
            </a:r>
            <a:endParaRPr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8700" y="1790701"/>
            <a:ext cx="7429500" cy="4362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スマホを</a:t>
            </a:r>
            <a:r>
              <a:rPr lang="ja-JP" altLang="en-US" sz="4000" dirty="0" smtClean="0"/>
              <a:t>壊したり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失くしたり</a:t>
            </a:r>
            <a:r>
              <a:rPr lang="ja-JP" altLang="en-US" sz="4000" dirty="0"/>
              <a:t>して</a:t>
            </a:r>
            <a:r>
              <a:rPr lang="ja-JP" altLang="en-US" sz="4000" dirty="0" smtClean="0"/>
              <a:t>も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写真</a:t>
            </a:r>
            <a:r>
              <a:rPr lang="ja-JP" altLang="en-US" sz="4000" dirty="0"/>
              <a:t>は無事ですか？</a:t>
            </a: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742950" indent="-742950">
              <a:buFont typeface="+mj-ea"/>
              <a:buAutoNum type="circleNumDbPlain"/>
            </a:pPr>
            <a:r>
              <a:rPr lang="ja-JP" altLang="en-US" sz="4000" dirty="0" smtClean="0"/>
              <a:t>バックアップしていて大丈夫</a:t>
            </a:r>
            <a:endParaRPr lang="en-US" altLang="ja-JP" sz="4000" dirty="0" smtClean="0"/>
          </a:p>
          <a:p>
            <a:pPr marL="742950" indent="-742950">
              <a:buFont typeface="+mj-ea"/>
              <a:buAutoNum type="circleNumDbPlain"/>
            </a:pPr>
            <a:r>
              <a:rPr lang="ja-JP" altLang="en-US" sz="4000" dirty="0" smtClean="0"/>
              <a:t>消えて</a:t>
            </a:r>
            <a:r>
              <a:rPr lang="ja-JP" altLang="en-US" sz="4000" dirty="0"/>
              <a:t>なく</a:t>
            </a:r>
            <a:r>
              <a:rPr lang="ja-JP" altLang="en-US" sz="4000" dirty="0" smtClean="0"/>
              <a:t>なる</a:t>
            </a:r>
            <a:endParaRPr lang="en-US" altLang="ja-JP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1304948"/>
            <a:ext cx="2419052" cy="22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9150" y="365126"/>
            <a:ext cx="7696200" cy="1325563"/>
          </a:xfrm>
        </p:spPr>
        <p:txBody>
          <a:bodyPr>
            <a:normAutofit/>
          </a:bodyPr>
          <a:lstStyle/>
          <a:p>
            <a:r>
              <a:rPr lang="ja-JP" altLang="en-US" sz="5400" dirty="0" smtClean="0"/>
              <a:t>「設定」アプリ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9150" y="2076449"/>
            <a:ext cx="7696200" cy="3776663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スマホの容量</a:t>
            </a:r>
            <a:endParaRPr kumimoji="1" lang="en-US" altLang="ja-JP" sz="4400" dirty="0" smtClean="0"/>
          </a:p>
          <a:p>
            <a:r>
              <a:rPr lang="ja-JP" altLang="en-US" sz="4400" dirty="0"/>
              <a:t>スマホ</a:t>
            </a:r>
            <a:r>
              <a:rPr lang="ja-JP" altLang="en-US" sz="4400" dirty="0" smtClean="0"/>
              <a:t>の使用量（空き容量）</a:t>
            </a:r>
            <a:endParaRPr lang="en-US" altLang="ja-JP" sz="4400" dirty="0" smtClean="0"/>
          </a:p>
          <a:p>
            <a:r>
              <a:rPr kumimoji="1" lang="ja-JP" altLang="en-US" sz="4400" dirty="0"/>
              <a:t>写真</a:t>
            </a:r>
            <a:r>
              <a:rPr kumimoji="1" lang="ja-JP" altLang="en-US" sz="4400" dirty="0" smtClean="0"/>
              <a:t>の枚数</a:t>
            </a:r>
            <a:endParaRPr kumimoji="1" lang="en-US" altLang="ja-JP" sz="4400" dirty="0" smtClean="0"/>
          </a:p>
          <a:p>
            <a:r>
              <a:rPr lang="ja-JP" altLang="en-US" sz="4400" dirty="0" smtClean="0"/>
              <a:t>保存場所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本体・クラウド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6032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50" y="365127"/>
            <a:ext cx="7658100" cy="1120774"/>
          </a:xfrm>
        </p:spPr>
        <p:txBody>
          <a:bodyPr>
            <a:normAutofit/>
          </a:bodyPr>
          <a:lstStyle/>
          <a:p>
            <a:r>
              <a:rPr lang="ja-JP" altLang="en-US" sz="5400" dirty="0" smtClean="0"/>
              <a:t>保存</a:t>
            </a:r>
            <a:r>
              <a:rPr lang="ja-JP" altLang="en-US" sz="5400" dirty="0"/>
              <a:t>場所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7250" y="1485900"/>
            <a:ext cx="7658100" cy="4691063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iPhone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/ iPad</a:t>
            </a:r>
            <a:br>
              <a:rPr lang="en-US" altLang="ja-JP" sz="3600" dirty="0" smtClean="0"/>
            </a:br>
            <a:r>
              <a:rPr lang="en-US" altLang="ja-JP" sz="3600" dirty="0"/>
              <a:t>-</a:t>
            </a:r>
            <a:r>
              <a:rPr lang="ja-JP" altLang="en-US" sz="3600" dirty="0" smtClean="0"/>
              <a:t>本体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-iCloud</a:t>
            </a:r>
            <a:r>
              <a:rPr lang="ja-JP" altLang="en-US" sz="3600" dirty="0" smtClean="0"/>
              <a:t>というクラウドサービス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 smtClean="0"/>
              <a:t>　～</a:t>
            </a:r>
            <a:r>
              <a:rPr lang="en-US" altLang="ja-JP" sz="3600" dirty="0"/>
              <a:t>5GB		</a:t>
            </a:r>
            <a:r>
              <a:rPr lang="ja-JP" altLang="en-US" sz="3600" dirty="0"/>
              <a:t>：無料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 smtClean="0"/>
              <a:t>　～</a:t>
            </a:r>
            <a:r>
              <a:rPr lang="en-US" altLang="ja-JP" sz="3600" dirty="0"/>
              <a:t>50GB	</a:t>
            </a:r>
            <a:r>
              <a:rPr lang="ja-JP" altLang="en-US" sz="3600" dirty="0" smtClean="0"/>
              <a:t>：</a:t>
            </a:r>
            <a:r>
              <a:rPr lang="en-US" altLang="ja-JP" sz="3600" dirty="0"/>
              <a:t>130</a:t>
            </a:r>
            <a:r>
              <a:rPr lang="ja-JP" altLang="en-US" sz="3600" dirty="0"/>
              <a:t>円</a:t>
            </a:r>
            <a:r>
              <a:rPr lang="en-US" altLang="ja-JP" sz="3600" dirty="0"/>
              <a:t>/</a:t>
            </a:r>
            <a:r>
              <a:rPr lang="ja-JP" altLang="en-US" sz="3600" dirty="0"/>
              <a:t>月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 smtClean="0"/>
              <a:t>　～</a:t>
            </a:r>
            <a:r>
              <a:rPr lang="en-US" altLang="ja-JP" sz="3600" dirty="0"/>
              <a:t>200GB	</a:t>
            </a:r>
            <a:r>
              <a:rPr lang="ja-JP" altLang="en-US" sz="3600" dirty="0"/>
              <a:t>：</a:t>
            </a:r>
            <a:r>
              <a:rPr lang="en-US" altLang="ja-JP" sz="3600" dirty="0"/>
              <a:t>400</a:t>
            </a:r>
            <a:r>
              <a:rPr lang="ja-JP" altLang="en-US" sz="3600" dirty="0"/>
              <a:t>円</a:t>
            </a:r>
            <a:r>
              <a:rPr lang="en-US" altLang="ja-JP" sz="3600" dirty="0"/>
              <a:t>/</a:t>
            </a:r>
            <a:r>
              <a:rPr lang="ja-JP" altLang="en-US" sz="3600" dirty="0" smtClean="0"/>
              <a:t>月</a:t>
            </a:r>
            <a:endParaRPr lang="en-US" altLang="ja-JP" sz="3600" dirty="0" smtClean="0"/>
          </a:p>
          <a:p>
            <a:r>
              <a:rPr lang="ja-JP" altLang="en-US" sz="3600" dirty="0" smtClean="0"/>
              <a:t>アンドロイド スマホ </a:t>
            </a:r>
            <a:r>
              <a:rPr lang="en-US" altLang="ja-JP" sz="3600" dirty="0" smtClean="0"/>
              <a:t>/ </a:t>
            </a:r>
            <a:r>
              <a:rPr lang="ja-JP" altLang="en-US" sz="3600" dirty="0" smtClean="0"/>
              <a:t>タブレット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/>
              <a:t>-</a:t>
            </a:r>
            <a:r>
              <a:rPr lang="ja-JP" altLang="en-US" sz="3600" dirty="0" smtClean="0"/>
              <a:t>本体・</a:t>
            </a:r>
            <a:r>
              <a:rPr lang="en-US" altLang="ja-JP" sz="3600" dirty="0" smtClean="0"/>
              <a:t>microSD</a:t>
            </a:r>
            <a:r>
              <a:rPr lang="ja-JP" altLang="en-US" sz="3600" dirty="0" smtClean="0"/>
              <a:t>カードなどに保存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600" dirty="0" smtClean="0"/>
              <a:t>-Google</a:t>
            </a:r>
            <a:r>
              <a:rPr lang="ja-JP" altLang="en-US" sz="3600" dirty="0" smtClean="0"/>
              <a:t>フォト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3980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90550" y="1085850"/>
            <a:ext cx="8134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 smtClean="0"/>
              <a:t>あなたにとって</a:t>
            </a:r>
            <a:endParaRPr kumimoji="1" lang="en-US" altLang="ja-JP" sz="9600" dirty="0" smtClean="0"/>
          </a:p>
          <a:p>
            <a:pPr algn="ctr"/>
            <a:r>
              <a:rPr lang="ja-JP" altLang="en-US" sz="9600" dirty="0" smtClean="0"/>
              <a:t>写真とは</a:t>
            </a:r>
            <a:endParaRPr lang="en-US" altLang="ja-JP" sz="9600" dirty="0" smtClean="0"/>
          </a:p>
          <a:p>
            <a:pPr algn="ctr"/>
            <a:r>
              <a:rPr lang="ja-JP" altLang="en-US" sz="9600" dirty="0" smtClean="0"/>
              <a:t>何ですか？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552131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 smtClean="0"/>
              <a:t>「写真」アプリ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0600" y="2552700"/>
            <a:ext cx="7524750" cy="3624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dirty="0" smtClean="0"/>
              <a:t>写真を見るためのアプリ</a:t>
            </a:r>
            <a:endParaRPr lang="en-US" altLang="ja-JP" sz="5400" dirty="0" smtClean="0"/>
          </a:p>
        </p:txBody>
      </p:sp>
    </p:spTree>
    <p:extLst>
      <p:ext uri="{BB962C8B-B14F-4D97-AF65-F5344CB8AC3E}">
        <p14:creationId xmlns:p14="http://schemas.microsoft.com/office/powerpoint/2010/main" val="24949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3450" y="365126"/>
            <a:ext cx="7581900" cy="1501774"/>
          </a:xfrm>
        </p:spPr>
        <p:txBody>
          <a:bodyPr>
            <a:noAutofit/>
          </a:bodyPr>
          <a:lstStyle/>
          <a:p>
            <a:r>
              <a:rPr lang="ja-JP" altLang="en-US" sz="5400" dirty="0" smtClean="0"/>
              <a:t>これで見つかる！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写真の整理の「コツ」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62050" y="2324100"/>
            <a:ext cx="7353300" cy="3752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000" dirty="0" smtClean="0">
                <a:solidFill>
                  <a:srgbClr val="FF3399"/>
                </a:solidFill>
              </a:rPr>
              <a:t>いらない</a:t>
            </a:r>
            <a:r>
              <a:rPr lang="ja-JP" altLang="en-US" sz="6000" dirty="0">
                <a:solidFill>
                  <a:srgbClr val="FF3399"/>
                </a:solidFill>
              </a:rPr>
              <a:t>写真</a:t>
            </a:r>
            <a:r>
              <a:rPr lang="ja-JP" altLang="en-US" sz="6000" dirty="0" smtClean="0">
                <a:solidFill>
                  <a:srgbClr val="FF3399"/>
                </a:solidFill>
              </a:rPr>
              <a:t>を</a:t>
            </a:r>
            <a:r>
              <a:rPr lang="en-US" altLang="ja-JP" sz="6000" dirty="0" smtClean="0">
                <a:solidFill>
                  <a:srgbClr val="FF3399"/>
                </a:solidFill>
              </a:rPr>
              <a:t/>
            </a:r>
            <a:br>
              <a:rPr lang="en-US" altLang="ja-JP" sz="6000" dirty="0" smtClean="0">
                <a:solidFill>
                  <a:srgbClr val="FF3399"/>
                </a:solidFill>
              </a:rPr>
            </a:br>
            <a:r>
              <a:rPr lang="ja-JP" altLang="en-US" sz="6000" dirty="0" smtClean="0">
                <a:solidFill>
                  <a:srgbClr val="FF3399"/>
                </a:solidFill>
              </a:rPr>
              <a:t>削除する</a:t>
            </a:r>
            <a:r>
              <a:rPr lang="en-US" altLang="ja-JP" sz="4800" dirty="0" smtClean="0">
                <a:solidFill>
                  <a:srgbClr val="FF3399"/>
                </a:solidFill>
              </a:rPr>
              <a:t/>
            </a:r>
            <a:br>
              <a:rPr lang="en-US" altLang="ja-JP" sz="4800" dirty="0" smtClean="0">
                <a:solidFill>
                  <a:srgbClr val="FF3399"/>
                </a:solidFill>
              </a:rPr>
            </a:br>
            <a:endParaRPr lang="en-US" altLang="ja-JP" sz="2400" dirty="0" smtClean="0">
              <a:solidFill>
                <a:srgbClr val="FF3399"/>
              </a:solidFill>
            </a:endParaRPr>
          </a:p>
          <a:p>
            <a:r>
              <a:rPr lang="ja-JP" altLang="en-US" sz="4800" dirty="0" smtClean="0"/>
              <a:t>一枚消す</a:t>
            </a:r>
            <a:endParaRPr lang="en-US" altLang="ja-JP" sz="4800" dirty="0" smtClean="0"/>
          </a:p>
          <a:p>
            <a:r>
              <a:rPr lang="ja-JP" altLang="en-US" sz="4800" dirty="0" smtClean="0"/>
              <a:t>複数枚消す</a:t>
            </a:r>
            <a:endParaRPr kumimoji="1" lang="en-US" altLang="ja-JP" sz="4800" dirty="0" smtClean="0"/>
          </a:p>
        </p:txBody>
      </p:sp>
    </p:spTree>
    <p:extLst>
      <p:ext uri="{BB962C8B-B14F-4D97-AF65-F5344CB8AC3E}">
        <p14:creationId xmlns:p14="http://schemas.microsoft.com/office/powerpoint/2010/main" val="2522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3450" y="365126"/>
            <a:ext cx="7581900" cy="1501774"/>
          </a:xfrm>
        </p:spPr>
        <p:txBody>
          <a:bodyPr>
            <a:noAutofit/>
          </a:bodyPr>
          <a:lstStyle/>
          <a:p>
            <a:r>
              <a:rPr lang="ja-JP" altLang="en-US" sz="5400" dirty="0" smtClean="0"/>
              <a:t>これで見つかる！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ja-JP" altLang="en-US" sz="5400" dirty="0" smtClean="0"/>
              <a:t>写真の整理の「コツ」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62050" y="2609850"/>
            <a:ext cx="7981950" cy="3600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000" dirty="0" smtClean="0">
                <a:solidFill>
                  <a:srgbClr val="FF3399"/>
                </a:solidFill>
              </a:rPr>
              <a:t>大事</a:t>
            </a:r>
            <a:r>
              <a:rPr lang="ja-JP" altLang="en-US" sz="6000" dirty="0">
                <a:solidFill>
                  <a:srgbClr val="FF3399"/>
                </a:solidFill>
              </a:rPr>
              <a:t>な写真</a:t>
            </a:r>
            <a:r>
              <a:rPr lang="ja-JP" altLang="en-US" sz="6000" dirty="0" smtClean="0">
                <a:solidFill>
                  <a:srgbClr val="FF3399"/>
                </a:solidFill>
              </a:rPr>
              <a:t>に</a:t>
            </a:r>
            <a:r>
              <a:rPr lang="en-US" altLang="ja-JP" sz="6000" dirty="0" smtClean="0">
                <a:solidFill>
                  <a:srgbClr val="FF3399"/>
                </a:solidFill>
              </a:rPr>
              <a:t/>
            </a:r>
            <a:br>
              <a:rPr lang="en-US" altLang="ja-JP" sz="6000" dirty="0" smtClean="0">
                <a:solidFill>
                  <a:srgbClr val="FF3399"/>
                </a:solidFill>
              </a:rPr>
            </a:br>
            <a:r>
              <a:rPr lang="ja-JP" altLang="en-US" sz="6000" dirty="0" smtClean="0">
                <a:solidFill>
                  <a:srgbClr val="FF3399"/>
                </a:solidFill>
              </a:rPr>
              <a:t>　「</a:t>
            </a:r>
            <a:r>
              <a:rPr lang="ja-JP" altLang="en-US" sz="6000" dirty="0">
                <a:solidFill>
                  <a:srgbClr val="FF3399"/>
                </a:solidFill>
              </a:rPr>
              <a:t>お気に入り</a:t>
            </a:r>
            <a:r>
              <a:rPr lang="ja-JP" altLang="en-US" sz="6000" dirty="0" smtClean="0">
                <a:solidFill>
                  <a:srgbClr val="FF3399"/>
                </a:solidFill>
              </a:rPr>
              <a:t>」</a:t>
            </a:r>
            <a:r>
              <a:rPr lang="ja-JP" altLang="en-US" sz="4800" dirty="0" smtClean="0"/>
              <a:t>を付ける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419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43900" cy="1325563"/>
          </a:xfrm>
        </p:spPr>
        <p:txBody>
          <a:bodyPr>
            <a:normAutofit fontScale="90000"/>
          </a:bodyPr>
          <a:lstStyle/>
          <a:p>
            <a:r>
              <a:rPr lang="ja-JP" altLang="en-US" sz="5400" dirty="0"/>
              <a:t>余裕がある人</a:t>
            </a:r>
            <a:r>
              <a:rPr lang="ja-JP" altLang="en-US" sz="5400" dirty="0" smtClean="0"/>
              <a:t>は「アルバム」に</a:t>
            </a:r>
            <a:endParaRPr kumimoji="1" lang="ja-JP" altLang="en-US" sz="5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67242"/>
            <a:ext cx="1729530" cy="30762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03" y="2063238"/>
            <a:ext cx="1731781" cy="30802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01" y="2063238"/>
            <a:ext cx="2263475" cy="40259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角丸四角形 7"/>
          <p:cNvSpPr/>
          <p:nvPr/>
        </p:nvSpPr>
        <p:spPr>
          <a:xfrm>
            <a:off x="4473337" y="3707577"/>
            <a:ext cx="928755" cy="10475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529044" y="4813930"/>
            <a:ext cx="435614" cy="4337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28650" y="4805060"/>
            <a:ext cx="441845" cy="4426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257843" y="5229256"/>
            <a:ext cx="2409157" cy="695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「写真」で見る</a:t>
            </a:r>
            <a:endParaRPr lang="ja-JP" altLang="en-US" sz="2800" dirty="0"/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3326270" y="5325581"/>
            <a:ext cx="2294133" cy="93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dirty="0"/>
              <a:t>「</a:t>
            </a:r>
            <a:r>
              <a:rPr lang="ja-JP" altLang="en-US" sz="2800" dirty="0" smtClean="0"/>
              <a:t>アルバム」で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見る</a:t>
            </a:r>
            <a:endParaRPr lang="ja-JP" altLang="en-US" sz="2800" dirty="0"/>
          </a:p>
        </p:txBody>
      </p:sp>
      <p:sp>
        <p:nvSpPr>
          <p:cNvPr id="17" name="角丸四角形 16"/>
          <p:cNvSpPr/>
          <p:nvPr/>
        </p:nvSpPr>
        <p:spPr>
          <a:xfrm>
            <a:off x="6033667" y="2781300"/>
            <a:ext cx="2385693" cy="3016946"/>
          </a:xfrm>
          <a:prstGeom prst="roundRect">
            <a:avLst>
              <a:gd name="adj" fmla="val 673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5524500" y="4019550"/>
            <a:ext cx="457200" cy="5715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 smtClean="0"/>
              <a:t>クラウドを使う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000" y="2424793"/>
            <a:ext cx="6839857" cy="3135086"/>
          </a:xfrm>
        </p:spPr>
        <p:txBody>
          <a:bodyPr>
            <a:normAutofit/>
          </a:bodyPr>
          <a:lstStyle/>
          <a:p>
            <a:pPr lvl="1"/>
            <a:r>
              <a:rPr lang="en-US" altLang="ja-JP" sz="5400" dirty="0" smtClean="0"/>
              <a:t>iCloud</a:t>
            </a:r>
            <a:r>
              <a:rPr lang="ja-JP" altLang="en-US" sz="5400" dirty="0" smtClean="0"/>
              <a:t>写真</a:t>
            </a:r>
            <a:r>
              <a:rPr lang="en-US" altLang="ja-JP" sz="5400" dirty="0"/>
              <a:t/>
            </a:r>
            <a:br>
              <a:rPr lang="en-US" altLang="ja-JP" sz="5400" dirty="0"/>
            </a:br>
            <a:endParaRPr lang="en-US" altLang="ja-JP" sz="5400" dirty="0" smtClean="0"/>
          </a:p>
          <a:p>
            <a:pPr lvl="1"/>
            <a:r>
              <a:rPr lang="en-US" altLang="ja-JP" sz="5400" dirty="0" smtClean="0"/>
              <a:t>Google</a:t>
            </a:r>
            <a:r>
              <a:rPr lang="ja-JP" altLang="en-US" sz="5400" dirty="0"/>
              <a:t>フォト</a:t>
            </a:r>
            <a:endParaRPr lang="en-US" altLang="ja-JP" sz="5400" dirty="0"/>
          </a:p>
        </p:txBody>
      </p:sp>
      <p:pic>
        <p:nvPicPr>
          <p:cNvPr id="4" name="図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95" y="2008360"/>
            <a:ext cx="1671962" cy="1424967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62" y="3872536"/>
            <a:ext cx="1285583" cy="12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1400" y="365126"/>
            <a:ext cx="7473950" cy="1325563"/>
          </a:xfrm>
        </p:spPr>
        <p:txBody>
          <a:bodyPr>
            <a:normAutofit/>
          </a:bodyPr>
          <a:lstStyle/>
          <a:p>
            <a:r>
              <a:rPr lang="en-US" altLang="ja-JP" sz="5400" dirty="0" smtClean="0"/>
              <a:t>LINE</a:t>
            </a:r>
            <a:r>
              <a:rPr lang="ja-JP" altLang="en-US" sz="5400" dirty="0" smtClean="0"/>
              <a:t>も保存場所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41400" y="2570220"/>
            <a:ext cx="7473950" cy="308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/>
              <a:t>便利だけど注意</a:t>
            </a:r>
            <a:r>
              <a:rPr lang="ja-JP" altLang="en-US" sz="4000" dirty="0" smtClean="0"/>
              <a:t>が</a:t>
            </a:r>
            <a:r>
              <a:rPr lang="ja-JP" altLang="en-US" sz="4000" dirty="0" smtClean="0"/>
              <a:t>必要！</a:t>
            </a:r>
            <a:endParaRPr lang="en-US" altLang="ja-JP" sz="4000" dirty="0" smtClean="0"/>
          </a:p>
          <a:p>
            <a:pPr marL="0" indent="0">
              <a:buNone/>
            </a:pP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/>
              <a:t>必</a:t>
            </a:r>
            <a:r>
              <a:rPr lang="ja-JP" altLang="en-US" sz="4000" dirty="0" smtClean="0"/>
              <a:t>ず</a:t>
            </a:r>
            <a:r>
              <a:rPr lang="ja-JP" altLang="en-US" sz="4000" dirty="0" smtClean="0"/>
              <a:t>写真</a:t>
            </a:r>
            <a:r>
              <a:rPr lang="ja-JP" altLang="en-US" sz="4000" dirty="0" smtClean="0"/>
              <a:t>をスマホ本体</a:t>
            </a:r>
            <a:r>
              <a:rPr lang="ja-JP" altLang="en-US" sz="4000" dirty="0" smtClean="0"/>
              <a:t>に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保存</a:t>
            </a:r>
            <a:r>
              <a:rPr lang="ja-JP" altLang="en-US" sz="4000" dirty="0" smtClean="0"/>
              <a:t>して</a:t>
            </a:r>
            <a:r>
              <a:rPr lang="ja-JP" altLang="en-US" sz="4000" dirty="0" smtClean="0"/>
              <a:t>おくこと</a:t>
            </a:r>
            <a:endParaRPr lang="en-US" altLang="ja-JP" sz="4000" dirty="0"/>
          </a:p>
        </p:txBody>
      </p:sp>
      <p:pic>
        <p:nvPicPr>
          <p:cNvPr id="4" name="Picture 2" descr="LINE logo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2" y="681039"/>
            <a:ext cx="1544638" cy="154463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628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/>
              <a:t>「</a:t>
            </a:r>
            <a:r>
              <a:rPr lang="ja-JP" altLang="en-US" sz="5400" dirty="0" smtClean="0"/>
              <a:t>おもいでばこ」に保存</a:t>
            </a:r>
            <a:endParaRPr kumimoji="1" lang="ja-JP" altLang="en-US" sz="5400" dirty="0"/>
          </a:p>
        </p:txBody>
      </p:sp>
      <p:pic>
        <p:nvPicPr>
          <p:cNvPr id="5" name="図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05" y="3588019"/>
            <a:ext cx="3884115" cy="291272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616111"/>
            <a:ext cx="7545190" cy="2609850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ja-JP" altLang="en-US" sz="4000" dirty="0" smtClean="0"/>
              <a:t>デジタル</a:t>
            </a:r>
            <a:r>
              <a:rPr lang="ja-JP" altLang="en-US" sz="4000" dirty="0"/>
              <a:t>写真がすべて保存でき</a:t>
            </a:r>
            <a:r>
              <a:rPr lang="ja-JP" altLang="en-US" sz="4000" dirty="0" smtClean="0"/>
              <a:t>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テレビ</a:t>
            </a:r>
            <a:r>
              <a:rPr lang="ja-JP" altLang="en-US" sz="4000" dirty="0"/>
              <a:t>、パソコン、スマホ</a:t>
            </a:r>
            <a:r>
              <a:rPr lang="ja-JP" altLang="en-US" sz="4000" dirty="0" smtClean="0"/>
              <a:t>で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見ることが</a:t>
            </a:r>
            <a:r>
              <a:rPr lang="ja-JP" altLang="en-US" sz="4000" dirty="0"/>
              <a:t>できる。</a:t>
            </a:r>
            <a:endParaRPr lang="en-US" altLang="ja-JP" sz="4000" dirty="0"/>
          </a:p>
          <a:p>
            <a:pPr marL="342900" lvl="1" indent="0">
              <a:buNone/>
            </a:pPr>
            <a:endParaRPr lang="en-US" altLang="ja-JP" sz="4000" dirty="0"/>
          </a:p>
          <a:p>
            <a:endParaRPr kumimoji="1" lang="ja-JP" altLang="en-US" sz="3600" dirty="0"/>
          </a:p>
        </p:txBody>
      </p:sp>
      <p:pic>
        <p:nvPicPr>
          <p:cNvPr id="6" name="図 5" descr="テキスト が含まれている画像&#10;&#10;自動的に生成された説明"/>
          <p:cNvPicPr/>
          <p:nvPr/>
        </p:nvPicPr>
        <p:blipFill>
          <a:blip r:embed="rId3"/>
          <a:stretch>
            <a:fillRect/>
          </a:stretch>
        </p:blipFill>
        <p:spPr>
          <a:xfrm>
            <a:off x="781050" y="3810105"/>
            <a:ext cx="4389655" cy="24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 smtClean="0"/>
              <a:t>保管</a:t>
            </a:r>
            <a:r>
              <a:rPr lang="ja-JP" altLang="en-US" sz="5400" dirty="0"/>
              <a:t>の大原則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27101" y="2038350"/>
            <a:ext cx="7588249" cy="2209799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データ</a:t>
            </a:r>
            <a:r>
              <a:rPr lang="ja-JP" altLang="en-US" sz="4000" dirty="0" smtClean="0"/>
              <a:t>は２ケ所</a:t>
            </a:r>
            <a:r>
              <a:rPr lang="ja-JP" altLang="en-US" sz="4000" dirty="0"/>
              <a:t>以上に</a:t>
            </a:r>
            <a:r>
              <a:rPr lang="ja-JP" altLang="en-US" sz="4000" dirty="0" smtClean="0"/>
              <a:t>保存</a:t>
            </a:r>
            <a:r>
              <a:rPr lang="ja-JP" altLang="en-US" sz="4000" dirty="0" smtClean="0"/>
              <a:t>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lang="en-US" altLang="ja-JP" sz="4000" dirty="0"/>
          </a:p>
          <a:p>
            <a:r>
              <a:rPr lang="ja-JP" altLang="en-US" sz="4000" dirty="0"/>
              <a:t>クラウドは３ケ所目の保存場所！</a:t>
            </a:r>
            <a:endParaRPr lang="en-US" altLang="ja-JP" sz="4000" dirty="0"/>
          </a:p>
          <a:p>
            <a:endParaRPr kumimoji="1" lang="ja-JP" altLang="en-US" sz="4000" dirty="0"/>
          </a:p>
        </p:txBody>
      </p:sp>
      <p:pic>
        <p:nvPicPr>
          <p:cNvPr id="12" name="図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51610" r="34665"/>
          <a:stretch/>
        </p:blipFill>
        <p:spPr>
          <a:xfrm>
            <a:off x="3427282" y="4576923"/>
            <a:ext cx="2248353" cy="1400333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350890" y="4400550"/>
            <a:ext cx="2296168" cy="1560226"/>
            <a:chOff x="0" y="0"/>
            <a:chExt cx="2047875" cy="1095375"/>
          </a:xfrm>
        </p:grpSpPr>
        <p:pic>
          <p:nvPicPr>
            <p:cNvPr id="6" name="図 5" descr="https://www.apple.com/support/assets/images/products/ipad/hero_ipadair2_ipadmini3_2014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662"/>
            <a:stretch/>
          </p:blipFill>
          <p:spPr bwMode="auto">
            <a:xfrm>
              <a:off x="0" y="0"/>
              <a:ext cx="1009650" cy="10953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図 6" descr="http://www.fujitsu-webmart.com/db_image/personal/14win/custom/Q1S1b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325" y="123825"/>
              <a:ext cx="971550" cy="971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2677919" y="4736587"/>
            <a:ext cx="6378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/>
              <a:t>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99825" y="4736587"/>
            <a:ext cx="6378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0" dirty="0"/>
              <a:t>＋</a:t>
            </a:r>
          </a:p>
        </p:txBody>
      </p:sp>
      <p:pic>
        <p:nvPicPr>
          <p:cNvPr id="11" name="図 10" descr="https://lh5.googleusercontent.com/-qj-urNOWC-0/UHMMt1fKeXI/AAAAAAAAAcQ/74U6g-ftnYY/s800/cloudotixo80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8" b="14789"/>
          <a:stretch/>
        </p:blipFill>
        <p:spPr bwMode="auto">
          <a:xfrm>
            <a:off x="6397446" y="4492700"/>
            <a:ext cx="2232224" cy="1272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66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74278" cy="649366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 smtClean="0"/>
              <a:t>写真を整理すると</a:t>
            </a:r>
            <a:r>
              <a:rPr lang="ja-JP" altLang="en-US" sz="5400" dirty="0"/>
              <a:t>は</a:t>
            </a:r>
            <a:endParaRPr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943100"/>
            <a:ext cx="7886700" cy="417195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ja-JP" altLang="en-US" sz="4000" dirty="0">
                <a:latin typeface="+mn-ea"/>
              </a:rPr>
              <a:t>写真を上手に整理・保管し</a:t>
            </a:r>
            <a:r>
              <a:rPr lang="ja-JP" altLang="en-US" sz="4000" dirty="0" smtClean="0">
                <a:latin typeface="+mn-ea"/>
              </a:rPr>
              <a:t>、大切</a:t>
            </a:r>
            <a:r>
              <a:rPr lang="ja-JP" altLang="en-US" sz="4000" dirty="0">
                <a:latin typeface="+mn-ea"/>
              </a:rPr>
              <a:t>な写真を見返すことによって</a:t>
            </a:r>
            <a:r>
              <a:rPr lang="ja-JP" altLang="en-US" sz="4000" dirty="0" smtClean="0">
                <a:latin typeface="+mn-ea"/>
              </a:rPr>
              <a:t>生まれる</a:t>
            </a:r>
            <a:r>
              <a:rPr lang="en-US" altLang="ja-JP" sz="4000" dirty="0" smtClean="0">
                <a:latin typeface="+mn-ea"/>
              </a:rPr>
              <a:t/>
            </a:r>
            <a:br>
              <a:rPr lang="en-US" altLang="ja-JP" sz="4000" dirty="0" smtClean="0">
                <a:latin typeface="+mn-ea"/>
              </a:rPr>
            </a:br>
            <a:r>
              <a:rPr lang="ja-JP" altLang="en-US" sz="4000" dirty="0" smtClean="0">
                <a:latin typeface="+mn-ea"/>
              </a:rPr>
              <a:t>「人生</a:t>
            </a:r>
            <a:r>
              <a:rPr lang="ja-JP" altLang="en-US" sz="4000" dirty="0">
                <a:latin typeface="+mn-ea"/>
              </a:rPr>
              <a:t>のシーンとの</a:t>
            </a:r>
            <a:r>
              <a:rPr lang="ja-JP" altLang="en-US" sz="4000" dirty="0" smtClean="0">
                <a:latin typeface="+mn-ea"/>
              </a:rPr>
              <a:t>再会」、</a:t>
            </a:r>
            <a:r>
              <a:rPr lang="en-US" altLang="ja-JP" sz="4000" dirty="0" smtClean="0">
                <a:latin typeface="+mn-ea"/>
              </a:rPr>
              <a:t/>
            </a:r>
            <a:br>
              <a:rPr lang="en-US" altLang="ja-JP" sz="4000" dirty="0" smtClean="0">
                <a:latin typeface="+mn-ea"/>
              </a:rPr>
            </a:br>
            <a:r>
              <a:rPr lang="ja-JP" altLang="en-US" sz="4000" dirty="0" smtClean="0">
                <a:latin typeface="+mn-ea"/>
              </a:rPr>
              <a:t>「人</a:t>
            </a:r>
            <a:r>
              <a:rPr lang="ja-JP" altLang="en-US" sz="4000" dirty="0">
                <a:latin typeface="+mn-ea"/>
              </a:rPr>
              <a:t>との</a:t>
            </a:r>
            <a:r>
              <a:rPr lang="ja-JP" altLang="en-US" sz="4000" dirty="0" smtClean="0">
                <a:latin typeface="+mn-ea"/>
              </a:rPr>
              <a:t>つながり」、</a:t>
            </a:r>
            <a:r>
              <a:rPr lang="en-US" altLang="ja-JP" sz="4000" dirty="0">
                <a:latin typeface="+mn-ea"/>
              </a:rPr>
              <a:t/>
            </a:r>
            <a:br>
              <a:rPr lang="en-US" altLang="ja-JP" sz="4000" dirty="0">
                <a:latin typeface="+mn-ea"/>
              </a:rPr>
            </a:br>
            <a:r>
              <a:rPr lang="ja-JP" altLang="en-US" sz="4000" dirty="0" smtClean="0">
                <a:latin typeface="+mn-ea"/>
              </a:rPr>
              <a:t>「心</a:t>
            </a:r>
            <a:r>
              <a:rPr lang="ja-JP" altLang="en-US" sz="4000" dirty="0">
                <a:latin typeface="+mn-ea"/>
              </a:rPr>
              <a:t>の</a:t>
            </a:r>
            <a:r>
              <a:rPr lang="ja-JP" altLang="en-US" sz="4000" dirty="0" smtClean="0">
                <a:latin typeface="+mn-ea"/>
              </a:rPr>
              <a:t>交流」を</a:t>
            </a:r>
            <a:r>
              <a:rPr lang="ja-JP" altLang="en-US" sz="4000" dirty="0">
                <a:latin typeface="+mn-ea"/>
              </a:rPr>
              <a:t>大切にすること。</a:t>
            </a:r>
            <a:endParaRPr lang="en-US" altLang="ja-JP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7750" y="365126"/>
            <a:ext cx="7467600" cy="1325563"/>
          </a:xfrm>
        </p:spPr>
        <p:txBody>
          <a:bodyPr>
            <a:normAutofit/>
          </a:bodyPr>
          <a:lstStyle/>
          <a:p>
            <a:r>
              <a:rPr lang="ja-JP" altLang="en-US" sz="5400" dirty="0" smtClean="0"/>
              <a:t>紙も優れたツール</a:t>
            </a:r>
            <a:endParaRPr kumimoji="1" lang="ja-JP" altLang="en-US" sz="5400" dirty="0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3900" y="2190750"/>
            <a:ext cx="7886700" cy="3960327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ja-JP" altLang="en-US" sz="4400" dirty="0" smtClean="0"/>
              <a:t>・</a:t>
            </a:r>
            <a:r>
              <a:rPr lang="ja-JP" altLang="en-US" sz="4400" dirty="0" smtClean="0"/>
              <a:t>見やすい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endParaRPr lang="en-US" altLang="ja-JP" sz="4400" dirty="0" smtClean="0"/>
          </a:p>
          <a:p>
            <a:pPr marL="342900" lvl="1" indent="0">
              <a:buNone/>
            </a:pPr>
            <a:r>
              <a:rPr lang="ja-JP" altLang="en-US" sz="4400" dirty="0" smtClean="0"/>
              <a:t>・長期保存</a:t>
            </a:r>
            <a:r>
              <a:rPr lang="ja-JP" altLang="en-US" sz="4400" dirty="0" smtClean="0"/>
              <a:t>できる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endParaRPr lang="en-US" altLang="ja-JP" sz="4400" dirty="0" smtClean="0"/>
          </a:p>
          <a:p>
            <a:pPr marL="342900" lvl="1" indent="0">
              <a:buNone/>
            </a:pPr>
            <a:r>
              <a:rPr lang="ja-JP" altLang="en-US" sz="4400" dirty="0" smtClean="0"/>
              <a:t>・紙にすることが</a:t>
            </a:r>
            <a:r>
              <a:rPr lang="ja-JP" altLang="en-US" sz="4400" dirty="0" smtClean="0"/>
              <a:t>整理</a:t>
            </a:r>
            <a:r>
              <a:rPr lang="ja-JP" altLang="en-US" sz="4400" dirty="0" smtClean="0"/>
              <a:t>にもなる</a:t>
            </a:r>
            <a:endParaRPr lang="en-US" altLang="ja-JP" sz="4400" dirty="0"/>
          </a:p>
        </p:txBody>
      </p:sp>
      <p:pic>
        <p:nvPicPr>
          <p:cNvPr id="5" name="図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45833" y1="85860" x2="48646" y2="90525"/>
                        <a14:foregroundMark x1="47813" y1="90816" x2="47813" y2="90816"/>
                        <a14:backgroundMark x1="11146" y1="34840" x2="49896" y2="96647"/>
                        <a14:backgroundMark x1="53438" y1="94315" x2="89375" y2="49708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878">
            <a:off x="5555499" y="1436808"/>
            <a:ext cx="3165416" cy="248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テキスト ボックス 202"/>
          <p:cNvSpPr txBox="1"/>
          <p:nvPr/>
        </p:nvSpPr>
        <p:spPr>
          <a:xfrm>
            <a:off x="6381750" y="3730814"/>
            <a:ext cx="2228850" cy="47027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徳本 雅美さんの作品</a:t>
            </a:r>
            <a:endParaRPr lang="ja-JP" sz="320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050" y="1143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 smtClean="0"/>
              <a:t>その</a:t>
            </a:r>
            <a:r>
              <a:rPr lang="ja-JP" altLang="en-US" sz="9600" dirty="0" smtClean="0"/>
              <a:t>写真は</a:t>
            </a:r>
            <a:endParaRPr lang="en-US" altLang="ja-JP" sz="9600" dirty="0" smtClean="0"/>
          </a:p>
          <a:p>
            <a:pPr algn="ctr"/>
            <a:r>
              <a:rPr lang="ja-JP" altLang="en-US" sz="9600" dirty="0" smtClean="0"/>
              <a:t>なぜ</a:t>
            </a:r>
            <a:endParaRPr lang="en-US" altLang="ja-JP" sz="9600" dirty="0" smtClean="0"/>
          </a:p>
          <a:p>
            <a:pPr algn="ctr"/>
            <a:r>
              <a:rPr lang="ja-JP" altLang="en-US" sz="9600" dirty="0" smtClean="0"/>
              <a:t>撮ったのですか？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07745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0" y="365126"/>
            <a:ext cx="7753350" cy="1325563"/>
          </a:xfrm>
        </p:spPr>
        <p:txBody>
          <a:bodyPr>
            <a:normAutofit/>
          </a:bodyPr>
          <a:lstStyle/>
          <a:p>
            <a:r>
              <a:rPr lang="ja-JP" altLang="en-US" sz="5400" dirty="0" smtClean="0"/>
              <a:t>スマホで作るフォトブック</a:t>
            </a:r>
            <a:endParaRPr kumimoji="1" lang="ja-JP" altLang="en-US" sz="5400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250" y="1905000"/>
            <a:ext cx="6457950" cy="4400550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ja-JP" altLang="en-US" sz="4400" dirty="0" smtClean="0"/>
              <a:t>・</a:t>
            </a:r>
            <a:r>
              <a:rPr lang="en-US" altLang="ja-JP" sz="4400" dirty="0" smtClean="0"/>
              <a:t>FUJIFILM</a:t>
            </a:r>
            <a:br>
              <a:rPr lang="en-US" altLang="ja-JP" sz="4400" dirty="0" smtClean="0"/>
            </a:br>
            <a:r>
              <a:rPr lang="ja-JP" altLang="en-US" sz="4400" dirty="0" smtClean="0"/>
              <a:t>　フォトジン　</a:t>
            </a:r>
            <a:r>
              <a:rPr lang="en-US" altLang="ja-JP" sz="4400" dirty="0" smtClean="0"/>
              <a:t>Book</a:t>
            </a:r>
            <a:r>
              <a:rPr lang="ja-JP" altLang="en-US" sz="4400" dirty="0" smtClean="0"/>
              <a:t>タイプ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4400" dirty="0" smtClean="0"/>
              <a:t>・しまうまプリント</a:t>
            </a:r>
            <a:endParaRPr lang="en-US" altLang="ja-JP" sz="2000" dirty="0" smtClean="0"/>
          </a:p>
          <a:p>
            <a:pPr marL="342900" lvl="1" indent="0">
              <a:buNone/>
            </a:pP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4400" dirty="0" smtClean="0"/>
              <a:t>・アスカネット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　マイブック　ライフ</a:t>
            </a:r>
            <a:endParaRPr lang="en-US" altLang="ja-JP" sz="4400" dirty="0"/>
          </a:p>
        </p:txBody>
      </p:sp>
      <p:pic>
        <p:nvPicPr>
          <p:cNvPr id="6" name="図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352800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テキスト ボックス 202"/>
          <p:cNvSpPr txBox="1"/>
          <p:nvPr/>
        </p:nvSpPr>
        <p:spPr>
          <a:xfrm>
            <a:off x="5957888" y="5915024"/>
            <a:ext cx="2462212" cy="4143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岡城浩一さんの作品</a:t>
            </a:r>
            <a:endParaRPr lang="ja-JP" sz="320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4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9150" y="365126"/>
            <a:ext cx="7696200" cy="1325563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写真</a:t>
            </a:r>
            <a:r>
              <a:rPr lang="ja-JP" altLang="en-US" sz="6000" dirty="0" smtClean="0"/>
              <a:t>とは・・・</a:t>
            </a:r>
            <a:endParaRPr kumimoji="1" lang="ja-JP" altLang="en-US" sz="6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3900" y="2095499"/>
            <a:ext cx="7886700" cy="3967163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4800" dirty="0" smtClean="0"/>
              <a:t>大切な個人の人生の記録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000" dirty="0" smtClean="0"/>
              <a:t>行った場所、会った人</a:t>
            </a:r>
            <a:r>
              <a:rPr kumimoji="1" lang="ja-JP" altLang="en-US" sz="4000" dirty="0" smtClean="0"/>
              <a:t>、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やった</a:t>
            </a:r>
            <a:r>
              <a:rPr kumimoji="1" lang="ja-JP" altLang="en-US" sz="4000" dirty="0" smtClean="0"/>
              <a:t>事などの思い出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endParaRPr kumimoji="1" lang="en-US" altLang="ja-JP" sz="3200" dirty="0" smtClean="0"/>
          </a:p>
          <a:p>
            <a:r>
              <a:rPr lang="ja-JP" altLang="en-US" sz="4800" dirty="0"/>
              <a:t>大切</a:t>
            </a:r>
            <a:r>
              <a:rPr lang="ja-JP" altLang="en-US" sz="4800" dirty="0" smtClean="0"/>
              <a:t>な家族の歩みの記録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ja-JP" altLang="en-US" sz="4000" dirty="0" smtClean="0"/>
              <a:t>大事に育ててくれた両親</a:t>
            </a:r>
            <a:r>
              <a:rPr lang="ja-JP" altLang="en-US" sz="4000" dirty="0" smtClean="0"/>
              <a:t>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苦労</a:t>
            </a:r>
            <a:r>
              <a:rPr lang="ja-JP" altLang="en-US" sz="4000" dirty="0" smtClean="0"/>
              <a:t>して育てた子どもや孫な</a:t>
            </a:r>
            <a:r>
              <a:rPr lang="ja-JP" altLang="en-US" sz="4000" dirty="0"/>
              <a:t>ど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1855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0" y="307977"/>
            <a:ext cx="7753350" cy="1139824"/>
          </a:xfrm>
        </p:spPr>
        <p:txBody>
          <a:bodyPr>
            <a:normAutofit/>
          </a:bodyPr>
          <a:lstStyle/>
          <a:p>
            <a:r>
              <a:rPr lang="ja-JP" altLang="en-US" sz="5400" dirty="0" smtClean="0"/>
              <a:t>写真の現状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790699"/>
            <a:ext cx="7753350" cy="45339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sz="4800" dirty="0" smtClean="0"/>
              <a:t>見るために撮った写真が、</a:t>
            </a:r>
            <a:endParaRPr kumimoji="1" lang="en-US" altLang="ja-JP" sz="4800" dirty="0" smtClean="0"/>
          </a:p>
          <a:p>
            <a:pPr marL="0" indent="0">
              <a:buNone/>
            </a:pPr>
            <a:r>
              <a:rPr lang="ja-JP" altLang="en-US" sz="4800" dirty="0" smtClean="0"/>
              <a:t>まったく見ることができなくなった</a:t>
            </a:r>
            <a:endParaRPr lang="en-US" altLang="ja-JP" sz="4800" dirty="0" smtClean="0"/>
          </a:p>
          <a:p>
            <a:pPr marL="0" indent="0">
              <a:buNone/>
            </a:pPr>
            <a:endParaRPr kumimoji="1" lang="en-US" altLang="ja-JP" sz="4800" dirty="0"/>
          </a:p>
          <a:p>
            <a:pPr marL="0" indent="0">
              <a:buNone/>
            </a:pPr>
            <a:r>
              <a:rPr kumimoji="1" lang="ja-JP" altLang="en-US" sz="4800" dirty="0" smtClean="0"/>
              <a:t>・バラの写真やアルバムにある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　「紙焼き写真」</a:t>
            </a:r>
            <a:r>
              <a:rPr lang="en-US" altLang="ja-JP" sz="4800" dirty="0"/>
              <a:t/>
            </a:r>
            <a:br>
              <a:rPr lang="en-US" altLang="ja-JP" sz="4800" dirty="0"/>
            </a:br>
            <a:endParaRPr kumimoji="1" lang="en-US" altLang="ja-JP" sz="4800" dirty="0" smtClean="0"/>
          </a:p>
          <a:p>
            <a:pPr marL="0" indent="0">
              <a:buNone/>
            </a:pPr>
            <a:r>
              <a:rPr lang="ja-JP" altLang="en-US" sz="4800" dirty="0"/>
              <a:t>・</a:t>
            </a:r>
            <a:r>
              <a:rPr kumimoji="1" lang="ja-JP" altLang="en-US" sz="4800" dirty="0" smtClean="0"/>
              <a:t>デジカメやスマホで撮った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　「デジタル写真」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1020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8602" y="317853"/>
            <a:ext cx="7848872" cy="1143000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 写真整理の背景</a:t>
            </a:r>
            <a:endParaRPr kumimoji="1" lang="ja-JP" altLang="en-US" sz="54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614864" y="6237312"/>
            <a:ext cx="2133600" cy="365125"/>
          </a:xfrm>
        </p:spPr>
        <p:txBody>
          <a:bodyPr/>
          <a:lstStyle/>
          <a:p>
            <a:fld id="{505448AB-204F-4ECC-B336-9D63C400F5D7}" type="slidenum">
              <a:rPr kumimoji="1" lang="ja-JP" altLang="en-US" sz="1400" smtClean="0"/>
              <a:t>6</a:t>
            </a:fld>
            <a:endParaRPr kumimoji="1" lang="ja-JP" altLang="en-US" sz="1400" dirty="0"/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7250" y="1772816"/>
            <a:ext cx="6955110" cy="41764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4400" dirty="0" smtClean="0">
                <a:latin typeface="+mn-ea"/>
              </a:rPr>
              <a:t>終活（超高齢社会の到来）</a:t>
            </a:r>
            <a:endParaRPr lang="en-US" altLang="ja-JP" sz="4400" dirty="0">
              <a:latin typeface="+mn-ea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4400" dirty="0" smtClean="0">
                <a:latin typeface="+mn-ea"/>
              </a:rPr>
              <a:t>断捨離</a:t>
            </a:r>
            <a:endParaRPr lang="en-US" altLang="ja-JP" sz="4400" dirty="0" smtClean="0">
              <a:latin typeface="+mn-ea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4400" dirty="0" smtClean="0">
                <a:latin typeface="+mn-ea"/>
              </a:rPr>
              <a:t>親家片</a:t>
            </a:r>
            <a:endParaRPr lang="en-US" altLang="ja-JP" sz="4400" dirty="0" smtClean="0">
              <a:latin typeface="+mn-ea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ja-JP" altLang="en-US" sz="4400" dirty="0" smtClean="0">
                <a:latin typeface="+mn-ea"/>
              </a:rPr>
              <a:t>溢れるデジタル写真</a:t>
            </a:r>
            <a:endParaRPr lang="en-US" altLang="ja-JP" sz="4400" dirty="0" smtClean="0">
              <a:latin typeface="+mn-ea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altLang="ja-JP" sz="44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679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形によって違うお悩みポイント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1772816"/>
            <a:ext cx="8064896" cy="4353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3600" dirty="0"/>
              <a:t>紙焼き</a:t>
            </a:r>
            <a:r>
              <a:rPr lang="ja-JP" altLang="en-US" sz="3600" dirty="0" smtClean="0"/>
              <a:t>写真→</a:t>
            </a:r>
            <a:r>
              <a:rPr lang="ja-JP" altLang="en-US" sz="3600" dirty="0" smtClean="0">
                <a:solidFill>
                  <a:srgbClr val="00B050"/>
                </a:solidFill>
              </a:rPr>
              <a:t>スッキリ</a:t>
            </a:r>
            <a:r>
              <a:rPr lang="ja-JP" altLang="en-US" sz="3600" dirty="0" smtClean="0"/>
              <a:t>整理</a:t>
            </a:r>
            <a:r>
              <a:rPr lang="en-US" altLang="ja-JP" sz="3600" dirty="0" smtClean="0"/>
              <a:t>/</a:t>
            </a:r>
            <a:r>
              <a:rPr lang="ja-JP" altLang="en-US" sz="3600" dirty="0" smtClean="0"/>
              <a:t>保存したい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	</a:t>
            </a:r>
            <a:r>
              <a:rPr lang="ja-JP" altLang="en-US" sz="3600" dirty="0" smtClean="0"/>
              <a:t>・場所を取る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en-US" altLang="ja-JP" sz="3600" dirty="0" smtClean="0"/>
              <a:t>	</a:t>
            </a:r>
            <a:r>
              <a:rPr kumimoji="1" lang="ja-JP" altLang="en-US" sz="3600" dirty="0" smtClean="0"/>
              <a:t>・劣化する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en-US" altLang="ja-JP" sz="3600" dirty="0"/>
              <a:t>	</a:t>
            </a:r>
            <a:r>
              <a:rPr lang="ja-JP" altLang="en-US" sz="3600" dirty="0" smtClean="0"/>
              <a:t>・いろいろな形・いろいろな所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デジタル写真→</a:t>
            </a:r>
            <a:r>
              <a:rPr lang="ja-JP" altLang="en-US" sz="3600" dirty="0" smtClean="0">
                <a:solidFill>
                  <a:srgbClr val="00B050"/>
                </a:solidFill>
              </a:rPr>
              <a:t>シッカリ</a:t>
            </a:r>
            <a:r>
              <a:rPr lang="ja-JP" altLang="en-US" sz="3600" dirty="0"/>
              <a:t>整理</a:t>
            </a:r>
            <a:r>
              <a:rPr lang="en-US" altLang="ja-JP" sz="3600" dirty="0"/>
              <a:t>/</a:t>
            </a:r>
            <a:r>
              <a:rPr lang="ja-JP" altLang="en-US" sz="3600" dirty="0"/>
              <a:t>保存</a:t>
            </a:r>
            <a:r>
              <a:rPr lang="ja-JP" altLang="en-US" sz="3600" dirty="0" smtClean="0"/>
              <a:t>したい</a:t>
            </a:r>
            <a:endParaRPr lang="en-US" altLang="ja-JP" sz="3600" dirty="0" smtClean="0"/>
          </a:p>
          <a:p>
            <a:pPr marL="0" indent="0">
              <a:buNone/>
            </a:pPr>
            <a:r>
              <a:rPr kumimoji="1" lang="en-US" altLang="ja-JP" sz="3600" dirty="0"/>
              <a:t>	</a:t>
            </a:r>
            <a:r>
              <a:rPr kumimoji="1" lang="ja-JP" altLang="en-US" sz="3600" dirty="0" smtClean="0"/>
              <a:t>・消失</a:t>
            </a:r>
            <a:r>
              <a:rPr lang="ja-JP" altLang="en-US" sz="3600" dirty="0" smtClean="0"/>
              <a:t>の危険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en-US" altLang="ja-JP" sz="3600" dirty="0"/>
              <a:t>	</a:t>
            </a:r>
            <a:r>
              <a:rPr lang="ja-JP" altLang="en-US" sz="3600" dirty="0" smtClean="0"/>
              <a:t>・大量すぎるデータ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	</a:t>
            </a:r>
            <a:r>
              <a:rPr lang="ja-JP" altLang="en-US" sz="3600" dirty="0"/>
              <a:t>・いろいろな形・いろいろな</a:t>
            </a:r>
            <a:r>
              <a:rPr lang="ja-JP" altLang="en-US" sz="3600" dirty="0" smtClean="0"/>
              <a:t>所</a:t>
            </a:r>
            <a:endParaRPr lang="en-US" altLang="ja-JP" sz="36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E18-3295-4795-9EE0-E1452B703D6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26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写真整理のスタート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2060848"/>
            <a:ext cx="756084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/>
              <a:t>家の写真を棚卸しして、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写真や動画の「全体量」を</a:t>
            </a:r>
            <a:r>
              <a:rPr kumimoji="1" lang="ja-JP" altLang="en-US" sz="4000" dirty="0" smtClean="0"/>
              <a:t>知る</a:t>
            </a: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800" dirty="0" smtClean="0"/>
          </a:p>
          <a:p>
            <a:pPr lvl="1"/>
            <a:r>
              <a:rPr lang="ja-JP" altLang="en-US" sz="4000" dirty="0" smtClean="0"/>
              <a:t>紙焼き写真</a:t>
            </a:r>
            <a:endParaRPr lang="en-US" altLang="ja-JP" sz="4000" dirty="0" smtClean="0"/>
          </a:p>
          <a:p>
            <a:pPr lvl="1"/>
            <a:r>
              <a:rPr lang="ja-JP" altLang="en-US" sz="4000" dirty="0" smtClean="0"/>
              <a:t>デジタル写真</a:t>
            </a:r>
            <a:endParaRPr lang="en-US" altLang="ja-JP" sz="4000" dirty="0" smtClean="0"/>
          </a:p>
          <a:p>
            <a:pPr lvl="1"/>
            <a:r>
              <a:rPr lang="ja-JP" altLang="en-US" sz="4000" dirty="0" smtClean="0"/>
              <a:t>ビデオや動画</a:t>
            </a:r>
            <a:endParaRPr lang="en-US" altLang="ja-JP" sz="4000" dirty="0"/>
          </a:p>
          <a:p>
            <a:endParaRPr kumimoji="1" lang="en-US" altLang="ja-JP" sz="3600" dirty="0" smtClean="0"/>
          </a:p>
          <a:p>
            <a:pPr marL="0" indent="0">
              <a:buNone/>
            </a:pPr>
            <a:endParaRPr kumimoji="1" lang="ja-JP" altLang="en-US" sz="36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084168" y="4077072"/>
            <a:ext cx="1657218" cy="1480067"/>
            <a:chOff x="2304" y="1584"/>
            <a:chExt cx="1740" cy="1554"/>
          </a:xfrm>
        </p:grpSpPr>
        <p:sp>
          <p:nvSpPr>
            <p:cNvPr id="5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E18-3295-4795-9EE0-E1452B703D6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75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96440" y="2420888"/>
            <a:ext cx="7772400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dirty="0" smtClean="0"/>
              <a:t>紙焼き写真編</a:t>
            </a:r>
            <a:endParaRPr lang="ja-JP" altLang="en-US" sz="7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8E18-3295-4795-9EE0-E1452B703D6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49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7">
      <a:majorFont>
        <a:latin typeface="Century Schoolbook"/>
        <a:ea typeface="UD デジタル 教科書体 NK-R"/>
        <a:cs typeface=""/>
      </a:majorFont>
      <a:minorFont>
        <a:latin typeface="Century Schoolbook"/>
        <a:ea typeface="UD デジタル 教科書体 NK-R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382</Words>
  <Application>Microsoft Office PowerPoint</Application>
  <PresentationFormat>画面に合わせる (4:3)</PresentationFormat>
  <Paragraphs>137</Paragraphs>
  <Slides>30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9" baseType="lpstr">
      <vt:lpstr>AR P丸ゴシック体E</vt:lpstr>
      <vt:lpstr>Century Schoolbook</vt:lpstr>
      <vt:lpstr>Meiryo UI</vt:lpstr>
      <vt:lpstr>ＭＳ Ｐゴシック</vt:lpstr>
      <vt:lpstr>UD デジタル 教科書体 NK-R</vt:lpstr>
      <vt:lpstr>Arial</vt:lpstr>
      <vt:lpstr>Calibri</vt:lpstr>
      <vt:lpstr>Times New Roman</vt:lpstr>
      <vt:lpstr>Office テーマ</vt:lpstr>
      <vt:lpstr>スマホやタブレットで 写真の整理法を 学ぼう！</vt:lpstr>
      <vt:lpstr>PowerPoint プレゼンテーション</vt:lpstr>
      <vt:lpstr>PowerPoint プレゼンテーション</vt:lpstr>
      <vt:lpstr>写真とは・・・</vt:lpstr>
      <vt:lpstr>写真の現状</vt:lpstr>
      <vt:lpstr> 写真整理の背景</vt:lpstr>
      <vt:lpstr>形によって違うお悩みポイント</vt:lpstr>
      <vt:lpstr>写真整理のスタート</vt:lpstr>
      <vt:lpstr>PowerPoint プレゼンテーション</vt:lpstr>
      <vt:lpstr>写真の整理前</vt:lpstr>
      <vt:lpstr>スキャナーでデジタル化</vt:lpstr>
      <vt:lpstr>デジタル化してスマホへ</vt:lpstr>
      <vt:lpstr>上手にデジタル化するコツ</vt:lpstr>
      <vt:lpstr>PowerPoint プレゼンテーション</vt:lpstr>
      <vt:lpstr>クイズ　第1問</vt:lpstr>
      <vt:lpstr>クイズ　第２問</vt:lpstr>
      <vt:lpstr>クイズ　第３問</vt:lpstr>
      <vt:lpstr>「設定」アプリ</vt:lpstr>
      <vt:lpstr>保存場所</vt:lpstr>
      <vt:lpstr>「写真」アプリ</vt:lpstr>
      <vt:lpstr>これで見つかる！ 写真の整理の「コツ」</vt:lpstr>
      <vt:lpstr>これで見つかる！ 写真の整理の「コツ」</vt:lpstr>
      <vt:lpstr>余裕がある人は「アルバム」に</vt:lpstr>
      <vt:lpstr>クラウドを使う</vt:lpstr>
      <vt:lpstr>LINEも保存場所</vt:lpstr>
      <vt:lpstr>「おもいでばこ」に保存</vt:lpstr>
      <vt:lpstr>保管の大原則</vt:lpstr>
      <vt:lpstr>写真を整理するとは</vt:lpstr>
      <vt:lpstr>紙も優れたツール</vt:lpstr>
      <vt:lpstr>スマホで作るフォトブック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スマホやタブレットで 写真の整理法を 学ぼう！</dc:title>
  <dc:creator>浅川 純子</dc:creator>
  <cp:lastModifiedBy>浅川 純子</cp:lastModifiedBy>
  <cp:revision>26</cp:revision>
  <dcterms:created xsi:type="dcterms:W3CDTF">2019-04-30T03:40:35Z</dcterms:created>
  <dcterms:modified xsi:type="dcterms:W3CDTF">2019-05-02T08:05:06Z</dcterms:modified>
</cp:coreProperties>
</file>