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8BC7"/>
    <a:srgbClr val="E5EAF3"/>
    <a:srgbClr val="4DAC8E"/>
    <a:srgbClr val="E8E3DD"/>
    <a:srgbClr val="745A49"/>
    <a:srgbClr val="9966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>
        <p:scale>
          <a:sx n="100" d="100"/>
          <a:sy n="100" d="100"/>
        </p:scale>
        <p:origin x="342" y="-29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7F4C-9C8F-4032-94B8-CFC2939AB5DC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9EE-6F8B-4D54-ABF9-300B0F634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56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7F4C-9C8F-4032-94B8-CFC2939AB5DC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9EE-6F8B-4D54-ABF9-300B0F634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99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7F4C-9C8F-4032-94B8-CFC2939AB5DC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9EE-6F8B-4D54-ABF9-300B0F634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3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7F4C-9C8F-4032-94B8-CFC2939AB5DC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9EE-6F8B-4D54-ABF9-300B0F634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5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7F4C-9C8F-4032-94B8-CFC2939AB5DC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9EE-6F8B-4D54-ABF9-300B0F634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16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7F4C-9C8F-4032-94B8-CFC2939AB5DC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9EE-6F8B-4D54-ABF9-300B0F634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69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7F4C-9C8F-4032-94B8-CFC2939AB5DC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9EE-6F8B-4D54-ABF9-300B0F634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55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7F4C-9C8F-4032-94B8-CFC2939AB5DC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9EE-6F8B-4D54-ABF9-300B0F634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04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7F4C-9C8F-4032-94B8-CFC2939AB5DC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9EE-6F8B-4D54-ABF9-300B0F634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05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7F4C-9C8F-4032-94B8-CFC2939AB5DC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9EE-6F8B-4D54-ABF9-300B0F634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1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7F4C-9C8F-4032-94B8-CFC2939AB5DC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9EE-6F8B-4D54-ABF9-300B0F634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06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F7F4C-9C8F-4032-94B8-CFC2939AB5DC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5E9EE-6F8B-4D54-ABF9-300B0F634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33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microsoft.com/office/2007/relationships/hdphoto" Target="../media/hdphoto1.wdp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1488" y="857250"/>
            <a:ext cx="5915025" cy="6572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sz="4000" dirty="0" smtClean="0"/>
              <a:t>写真整理アドバイザー</a:t>
            </a:r>
            <a:endParaRPr kumimoji="1" lang="ja-JP" altLang="en-US" sz="2400" dirty="0"/>
          </a:p>
        </p:txBody>
      </p:sp>
      <p:sp>
        <p:nvSpPr>
          <p:cNvPr id="3" name="角丸四角形吹き出し 2"/>
          <p:cNvSpPr/>
          <p:nvPr/>
        </p:nvSpPr>
        <p:spPr>
          <a:xfrm>
            <a:off x="1502559" y="242704"/>
            <a:ext cx="1466850" cy="466725"/>
          </a:xfrm>
          <a:prstGeom prst="wedgeRoundRectCallout">
            <a:avLst>
              <a:gd name="adj1" fmla="val -56431"/>
              <a:gd name="adj2" fmla="val 80868"/>
              <a:gd name="adj3" fmla="val 16667"/>
            </a:avLst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私たちは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63" y="1647504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「写真整理アドバイザー」は、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こんな方たちを救うために生まれた資格制度です。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1487" y="2207905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・家にある大きく厚く重いアルバムや、昔のバラ写真の整理ができず困っている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・スマホ・パソコン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デジカメに入ったまま写真がいつ消えてしまうかわからない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24002" y="2840634"/>
            <a:ext cx="2690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写真はデジタルに形を変えたことで、いっそう目に見えない数を増やしています。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485775" y="2944561"/>
            <a:ext cx="1000125" cy="478187"/>
          </a:xfrm>
          <a:prstGeom prst="wedgeEllipseCallout">
            <a:avLst>
              <a:gd name="adj1" fmla="val 66620"/>
              <a:gd name="adj2" fmla="val -20898"/>
            </a:avLst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3388" y="3035435"/>
            <a:ext cx="1090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+mj-lt"/>
                <a:ea typeface="メイリオ" panose="020B0604030504040204" pitchFamily="50" charset="-128"/>
              </a:rPr>
              <a:t>さらに！</a:t>
            </a:r>
            <a:endParaRPr lang="en-US" altLang="ja-JP" sz="1600" b="1" dirty="0" smtClean="0">
              <a:solidFill>
                <a:schemeClr val="bg1"/>
              </a:solidFill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0061" y="3692382"/>
            <a:ext cx="5915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写真の整理は実はとても楽しいものです。思い出のつまった写真を見ると、忘れていた人生のシーンや、お世話になった人たちと再会することができます。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1954" y="4968437"/>
            <a:ext cx="5945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写真はしっかり整理してこそ、本来の意味を取り戻します。そんな整理の仕方がわかる写真整理アドバイザーに、気軽にご相談ください。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799" y="145704"/>
            <a:ext cx="1170061" cy="1873596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85775" y="2183080"/>
            <a:ext cx="5900737" cy="48273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4943475" y="1303049"/>
            <a:ext cx="657225" cy="431661"/>
          </a:xfrm>
          <a:prstGeom prst="ellipse">
            <a:avLst/>
          </a:prstGeom>
          <a:solidFill>
            <a:srgbClr val="4DAC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10767" y="1386631"/>
            <a:ext cx="1090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+mj-lt"/>
                <a:ea typeface="メイリオ" panose="020B0604030504040204" pitchFamily="50" charset="-128"/>
              </a:rPr>
              <a:t>です！</a:t>
            </a:r>
            <a:endParaRPr lang="en-US" altLang="ja-JP" sz="1600" b="1" dirty="0" smtClean="0">
              <a:solidFill>
                <a:schemeClr val="bg1"/>
              </a:solidFill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62112" y="4358951"/>
            <a:ext cx="3386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そんな大切な思い出のはずなのに、増えすぎた写真はいつの間にか気の重い存在に。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1956" y="6340415"/>
            <a:ext cx="5915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写真整理アドバイザー研修を、毎月開催しています。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1958" y="9287384"/>
            <a:ext cx="61313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写真整理アドバイザーホームページ：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https://www.photokeep.org/</a:t>
            </a: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写真整理アドバイザー事務局　電話：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03-5201-7520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メール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info@photokeep.org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07205" y="3662103"/>
            <a:ext cx="5900737" cy="48273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45343"/>
              </p:ext>
            </p:extLst>
          </p:nvPr>
        </p:nvGraphicFramePr>
        <p:xfrm>
          <a:off x="461956" y="7027380"/>
          <a:ext cx="5962656" cy="21869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54548"/>
                <a:gridCol w="2011933"/>
                <a:gridCol w="2696175"/>
              </a:tblGrid>
              <a:tr h="251162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初級アドバイザー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上級アドバイザー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anchor="ctr"/>
                </a:tc>
              </a:tr>
              <a:tr h="6418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参加条件</a:t>
                      </a:r>
                      <a:endParaRPr kumimoji="1" lang="ja-JP" altLang="en-US" sz="105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/>
                        <a:t>パソコンまたはタブレット・</a:t>
                      </a:r>
                      <a:r>
                        <a:rPr kumimoji="1" lang="en-US" altLang="ja-JP" sz="1000" dirty="0" smtClean="0"/>
                        <a:t/>
                      </a:r>
                      <a:br>
                        <a:rPr kumimoji="1" lang="en-US" altLang="ja-JP" sz="1000" dirty="0" smtClean="0"/>
                      </a:br>
                      <a:r>
                        <a:rPr kumimoji="1" lang="ja-JP" altLang="en-US" sz="1000" dirty="0" smtClean="0"/>
                        <a:t>スマートフォンの基本操作が</a:t>
                      </a:r>
                      <a:r>
                        <a:rPr kumimoji="1" lang="en-US" altLang="ja-JP" sz="1000" dirty="0" smtClean="0"/>
                        <a:t/>
                      </a:r>
                      <a:br>
                        <a:rPr kumimoji="1" lang="en-US" altLang="ja-JP" sz="1000" dirty="0" smtClean="0"/>
                      </a:br>
                      <a:r>
                        <a:rPr kumimoji="1" lang="ja-JP" altLang="en-US" sz="1000" dirty="0" smtClean="0"/>
                        <a:t>できる人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/>
                        <a:t>初級アドバイザーで、</a:t>
                      </a:r>
                      <a:r>
                        <a:rPr kumimoji="1" lang="ja-JP" altLang="en-US" sz="1000" dirty="0" smtClean="0"/>
                        <a:t>パソコン・タブレット・スマートフォンの基本操作、スキャナーの操作、写真・動画の簡単な編集、データ保管ができる人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</a:tr>
              <a:tr h="25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研修時間</a:t>
                      </a:r>
                      <a:endParaRPr kumimoji="1" lang="ja-JP" altLang="en-US" sz="105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時間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</a:t>
                      </a:r>
                      <a:r>
                        <a:rPr kumimoji="1" lang="ja-JP" altLang="en-US" sz="1200" dirty="0" smtClean="0"/>
                        <a:t>時間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anchor="ctr"/>
                </a:tc>
              </a:tr>
              <a:tr h="3558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研修費用</a:t>
                      </a:r>
                      <a:r>
                        <a:rPr kumimoji="1" lang="en-US" altLang="ja-JP" sz="1050" dirty="0" smtClean="0"/>
                        <a:t/>
                      </a:r>
                      <a:br>
                        <a:rPr kumimoji="1" lang="en-US" altLang="ja-JP" sz="1050" dirty="0" smtClean="0"/>
                      </a:br>
                      <a:r>
                        <a:rPr kumimoji="1" lang="ja-JP" altLang="en-US" sz="900" dirty="0" smtClean="0"/>
                        <a:t>（含</a:t>
                      </a:r>
                      <a:r>
                        <a:rPr kumimoji="1" lang="ja-JP" altLang="en-US" sz="900" baseline="0" dirty="0" smtClean="0"/>
                        <a:t> 受験料）</a:t>
                      </a:r>
                      <a:endParaRPr kumimoji="1" lang="ja-JP" altLang="en-US" sz="9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10,000</a:t>
                      </a:r>
                      <a:r>
                        <a:rPr kumimoji="1" lang="ja-JP" altLang="en-US" sz="1200" dirty="0" smtClean="0"/>
                        <a:t>円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24,000</a:t>
                      </a:r>
                      <a:r>
                        <a:rPr kumimoji="1" lang="ja-JP" altLang="en-US" sz="1200" dirty="0" smtClean="0"/>
                        <a:t>円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anchor="ctr"/>
                </a:tc>
              </a:tr>
              <a:tr h="25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研修テキスト代</a:t>
                      </a:r>
                      <a:endParaRPr kumimoji="1" lang="ja-JP" altLang="en-US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2,000</a:t>
                      </a:r>
                      <a:r>
                        <a:rPr kumimoji="1" lang="ja-JP" altLang="en-US" sz="1200" dirty="0" smtClean="0"/>
                        <a:t>円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2,000</a:t>
                      </a:r>
                      <a:r>
                        <a:rPr kumimoji="1" lang="ja-JP" altLang="en-US" sz="1200" dirty="0" smtClean="0"/>
                        <a:t>円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anchor="ctr"/>
                </a:tc>
              </a:tr>
              <a:tr h="25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登録料（年）</a:t>
                      </a:r>
                      <a:endParaRPr kumimoji="1" lang="ja-JP" altLang="en-US" sz="105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3,000</a:t>
                      </a:r>
                      <a:r>
                        <a:rPr kumimoji="1" lang="ja-JP" altLang="en-US" sz="1200" dirty="0" smtClean="0"/>
                        <a:t>円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3,000</a:t>
                      </a:r>
                      <a:r>
                        <a:rPr kumimoji="1" lang="ja-JP" altLang="en-US" sz="1200" dirty="0" smtClean="0"/>
                        <a:t>円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461956" y="6670160"/>
            <a:ext cx="3852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写真整理アドバイザー研修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828" y="5317855"/>
            <a:ext cx="1834113" cy="1225187"/>
          </a:xfrm>
          <a:prstGeom prst="rect">
            <a:avLst/>
          </a:prstGeom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6" r="10576" b="19631"/>
          <a:stretch/>
        </p:blipFill>
        <p:spPr bwMode="auto">
          <a:xfrm>
            <a:off x="4336904" y="2878694"/>
            <a:ext cx="585993" cy="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514" y="3040719"/>
            <a:ext cx="468422" cy="300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599" y="2916859"/>
            <a:ext cx="500419" cy="50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482" y="2910557"/>
            <a:ext cx="426130" cy="49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円形吹き出し 33"/>
          <p:cNvSpPr/>
          <p:nvPr/>
        </p:nvSpPr>
        <p:spPr>
          <a:xfrm>
            <a:off x="500061" y="4334014"/>
            <a:ext cx="1000125" cy="478187"/>
          </a:xfrm>
          <a:prstGeom prst="wedgeEllipseCallout">
            <a:avLst>
              <a:gd name="adj1" fmla="val 66620"/>
              <a:gd name="adj2" fmla="val -20898"/>
            </a:avLst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35780" y="4440530"/>
            <a:ext cx="1090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+mj-lt"/>
                <a:ea typeface="メイリオ" panose="020B0604030504040204" pitchFamily="50" charset="-128"/>
              </a:rPr>
              <a:t>ただし！</a:t>
            </a:r>
            <a:endParaRPr lang="en-US" altLang="ja-JP" sz="1600" b="1" dirty="0" smtClean="0">
              <a:solidFill>
                <a:schemeClr val="bg1"/>
              </a:solidFill>
              <a:latin typeface="+mj-lt"/>
              <a:ea typeface="メイリオ" panose="020B0604030504040204" pitchFamily="50" charset="-128"/>
            </a:endParaRPr>
          </a:p>
        </p:txBody>
      </p:sp>
      <p:pic>
        <p:nvPicPr>
          <p:cNvPr id="35" name="Picture 3" descr="F:\写真素材\写真整理アドバイザー用\IMG_2618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566" b="11853"/>
          <a:stretch/>
        </p:blipFill>
        <p:spPr bwMode="auto">
          <a:xfrm>
            <a:off x="5351494" y="4280040"/>
            <a:ext cx="1073118" cy="56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図 35" descr="http://scanners.fcpa.fujitsu.com/scansnapit/media/images/ix100-model.jpg"/>
          <p:cNvPicPr/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53" b="98246" l="0" r="100000">
                        <a14:foregroundMark x1="3747" y1="56140" x2="44496" y2="96140"/>
                        <a14:foregroundMark x1="45199" y1="96491" x2="67447" y2="67368"/>
                        <a14:foregroundMark x1="46604" y1="11579" x2="55738" y2="5263"/>
                        <a14:foregroundMark x1="55738" y1="5263" x2="87119" y2="31228"/>
                        <a14:foregroundMark x1="88290" y1="31579" x2="96956" y2="382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4814" r="-10370"/>
          <a:stretch/>
        </p:blipFill>
        <p:spPr bwMode="auto">
          <a:xfrm>
            <a:off x="2176703" y="5619455"/>
            <a:ext cx="883447" cy="5745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74" y="5430626"/>
            <a:ext cx="1213052" cy="9097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862" y="5541403"/>
            <a:ext cx="631291" cy="708694"/>
          </a:xfrm>
          <a:prstGeom prst="rect">
            <a:avLst/>
          </a:prstGeom>
        </p:spPr>
      </p:pic>
      <p:sp>
        <p:nvSpPr>
          <p:cNvPr id="45" name="テキスト ボックス 44"/>
          <p:cNvSpPr txBox="1"/>
          <p:nvPr/>
        </p:nvSpPr>
        <p:spPr>
          <a:xfrm>
            <a:off x="3667756" y="6657524"/>
            <a:ext cx="91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ページで</a:t>
            </a: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申込受付中</a:t>
            </a: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86" y="241012"/>
            <a:ext cx="544951" cy="514117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5506177" y="6781645"/>
            <a:ext cx="7637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（税別）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225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4">
      <a:majorFont>
        <a:latin typeface="AR P丸ゴシック体E"/>
        <a:ea typeface="AR丸ゴシック体E"/>
        <a:cs typeface=""/>
      </a:majorFont>
      <a:minorFont>
        <a:latin typeface="AR P丸ゴシック体E"/>
        <a:ea typeface="AR丸ゴシック体E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261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 P丸ゴシック体E</vt:lpstr>
      <vt:lpstr>AR丸ゴシック体E</vt:lpstr>
      <vt:lpstr>メイリオ</vt:lpstr>
      <vt:lpstr>Arial</vt:lpstr>
      <vt:lpstr>Office テーマ</vt:lpstr>
      <vt:lpstr>写真整理アドバイザー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写真整理アドバイザーです</dc:title>
  <dc:creator>浅川純子</dc:creator>
  <cp:lastModifiedBy>浅川 純子</cp:lastModifiedBy>
  <cp:revision>37</cp:revision>
  <cp:lastPrinted>2018-10-25T03:20:26Z</cp:lastPrinted>
  <dcterms:created xsi:type="dcterms:W3CDTF">2017-10-24T10:18:12Z</dcterms:created>
  <dcterms:modified xsi:type="dcterms:W3CDTF">2019-03-04T03:17:18Z</dcterms:modified>
</cp:coreProperties>
</file>